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8" autoAdjust="0"/>
    <p:restoredTop sz="94689" autoAdjust="0"/>
  </p:normalViewPr>
  <p:slideViewPr>
    <p:cSldViewPr>
      <p:cViewPr varScale="1">
        <p:scale>
          <a:sx n="62" d="100"/>
          <a:sy n="62" d="100"/>
        </p:scale>
        <p:origin x="-5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6A22E3D-F856-4CD4-A06C-4B2F80E1DC7F}" type="datetimeFigureOut">
              <a:rPr lang="ar-IQ" smtClean="0"/>
              <a:pPr/>
              <a:t>07/05/1436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B9D7FAC-7C4F-465D-90D3-0D9D2DD04FCA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9CB-7AA5-4C7C-BB94-8F70223DC788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995C-E47C-469A-A57E-9FC332778ED2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57CE7-F64D-41C1-A758-DD01983974D4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CDB1-F126-48AC-A55C-DD6E9B1A6BD5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DC853-944C-4718-A3D9-C312E8825E0F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F7B5-27E5-449E-BFAD-8AA55785D5CB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FA192-A078-48BC-92A4-83B89D17A0A7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8034-2E1A-4C57-A01B-6DB67A52BB2E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2BF5-7A8F-4956-B8BF-D53771A9E2C0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EE25C-B8FD-449B-B48B-44AD3BCC7820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C75C-64B5-4F13-8246-D8027281B732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0860F0-7D81-463D-8AC1-F4C311E8A530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357290" y="642918"/>
            <a:ext cx="63482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IQ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اقتصاديات السياحة والسفر</a:t>
            </a:r>
            <a:endParaRPr lang="ar-IQ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4F5FD-D193-487A-BF32-61FC99475F9C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897584" y="2357430"/>
            <a:ext cx="746063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800" dirty="0" smtClean="0"/>
              <a:t>مقدمة عن اقتصاديات السياحة</a:t>
            </a:r>
          </a:p>
          <a:p>
            <a:endParaRPr lang="ar-IQ" sz="4800" dirty="0" smtClean="0"/>
          </a:p>
          <a:p>
            <a:endParaRPr lang="ar-IQ" sz="4800" dirty="0" smtClean="0"/>
          </a:p>
          <a:p>
            <a:pPr algn="l"/>
            <a:r>
              <a:rPr lang="ar-IQ" sz="4800" dirty="0" smtClean="0"/>
              <a:t> </a:t>
            </a:r>
            <a:r>
              <a:rPr lang="ar-IQ" sz="3600" dirty="0" smtClean="0"/>
              <a:t>مدرس المادة</a:t>
            </a:r>
          </a:p>
          <a:p>
            <a:pPr algn="l"/>
            <a:r>
              <a:rPr lang="ar-IQ" sz="3600" dirty="0" smtClean="0"/>
              <a:t>م.د. هدى </a:t>
            </a:r>
            <a:r>
              <a:rPr lang="ar-IQ" sz="3600" dirty="0" err="1" smtClean="0"/>
              <a:t>زوير</a:t>
            </a:r>
            <a:endParaRPr lang="ar-IQ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endParaRPr lang="ar-IQ" dirty="0" smtClean="0"/>
          </a:p>
          <a:p>
            <a:r>
              <a:rPr lang="ar-IQ" dirty="0" smtClean="0"/>
              <a:t>العوامل المحددة للطلب السياحي:</a:t>
            </a:r>
            <a:endParaRPr lang="en-US" dirty="0" smtClean="0"/>
          </a:p>
          <a:p>
            <a:pPr lvl="0"/>
            <a:endParaRPr lang="ar-IQ" dirty="0" smtClean="0"/>
          </a:p>
          <a:p>
            <a:pPr lvl="0"/>
            <a:r>
              <a:rPr lang="ar-IQ" dirty="0" err="1" smtClean="0"/>
              <a:t>الاسعار</a:t>
            </a:r>
            <a:r>
              <a:rPr lang="ar-IQ" dirty="0" smtClean="0"/>
              <a:t>:</a:t>
            </a:r>
            <a:endParaRPr lang="en-US" dirty="0" smtClean="0"/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(p)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- </a:t>
            </a:r>
            <a:r>
              <a:rPr lang="en-US" i="1" dirty="0" err="1" smtClean="0"/>
              <a:t>bp</a:t>
            </a:r>
            <a:r>
              <a:rPr lang="en-US" i="1" dirty="0" smtClean="0"/>
              <a:t> </a:t>
            </a:r>
            <a:endParaRPr lang="en-US" dirty="0" smtClean="0"/>
          </a:p>
          <a:p>
            <a:endParaRPr lang="ar-IQ" dirty="0" smtClean="0"/>
          </a:p>
          <a:p>
            <a:r>
              <a:rPr lang="ar-IQ" dirty="0" smtClean="0"/>
              <a:t>2.الدخل:</a:t>
            </a:r>
            <a:endParaRPr lang="en-US" dirty="0" smtClean="0"/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y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+ by</a:t>
            </a:r>
            <a:endParaRPr lang="en-US" dirty="0" smtClean="0"/>
          </a:p>
          <a:p>
            <a:endParaRPr lang="ar-IQ" dirty="0" smtClean="0"/>
          </a:p>
          <a:p>
            <a:r>
              <a:rPr lang="ar-IQ" dirty="0" smtClean="0"/>
              <a:t>3.السكان:</a:t>
            </a:r>
            <a:endParaRPr lang="en-US" dirty="0" smtClean="0"/>
          </a:p>
          <a:p>
            <a:r>
              <a:rPr lang="en-US" i="1" dirty="0" smtClean="0"/>
              <a:t> </a:t>
            </a:r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- </a:t>
            </a:r>
            <a:r>
              <a:rPr lang="en-US" i="1" dirty="0" err="1" smtClean="0"/>
              <a:t>bN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72D89-3416-4A8C-ABB4-1B00E9BE33B2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20000"/>
          </a:bodyPr>
          <a:lstStyle/>
          <a:p>
            <a:r>
              <a:rPr lang="ar-IQ" dirty="0" smtClean="0"/>
              <a:t>4.وقت الفراغ:</a:t>
            </a:r>
            <a:endParaRPr lang="en-US" dirty="0" smtClean="0"/>
          </a:p>
          <a:p>
            <a:r>
              <a:rPr lang="en-US" i="1" dirty="0" smtClean="0"/>
              <a:t> </a:t>
            </a:r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- </a:t>
            </a:r>
            <a:r>
              <a:rPr lang="en-US" i="1" dirty="0" err="1" smtClean="0"/>
              <a:t>bT</a:t>
            </a:r>
            <a:endParaRPr lang="en-US" dirty="0" smtClean="0"/>
          </a:p>
          <a:p>
            <a:endParaRPr lang="ar-IQ" dirty="0" smtClean="0"/>
          </a:p>
          <a:p>
            <a:r>
              <a:rPr lang="ar-IQ" dirty="0" smtClean="0"/>
              <a:t>5.الوسائل التسويقية:</a:t>
            </a:r>
            <a:endParaRPr lang="en-US" dirty="0" smtClean="0"/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M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– </a:t>
            </a:r>
            <a:r>
              <a:rPr lang="en-US" i="1" dirty="0" err="1" smtClean="0"/>
              <a:t>bM</a:t>
            </a:r>
            <a:endParaRPr lang="en-US" i="1" dirty="0" smtClean="0"/>
          </a:p>
          <a:p>
            <a:endParaRPr lang="ar-IQ" dirty="0" smtClean="0"/>
          </a:p>
          <a:p>
            <a:r>
              <a:rPr lang="ar-IQ" dirty="0" smtClean="0"/>
              <a:t>6.التكنولوجيا:</a:t>
            </a:r>
            <a:endParaRPr lang="en-US" dirty="0" smtClean="0"/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k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+ </a:t>
            </a:r>
            <a:r>
              <a:rPr lang="en-US" i="1" dirty="0" err="1" smtClean="0"/>
              <a:t>bk</a:t>
            </a:r>
            <a:endParaRPr lang="en-US" dirty="0" smtClean="0"/>
          </a:p>
          <a:p>
            <a:endParaRPr lang="ar-IQ" dirty="0" smtClean="0"/>
          </a:p>
          <a:p>
            <a:r>
              <a:rPr lang="ar-IQ" dirty="0" smtClean="0"/>
              <a:t>7.المستوى التعليمي والثقافي:</a:t>
            </a:r>
            <a:endParaRPr lang="en-US" dirty="0" smtClean="0"/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+ </a:t>
            </a:r>
            <a:r>
              <a:rPr lang="en-US" i="1" dirty="0" err="1" smtClean="0"/>
              <a:t>bA</a:t>
            </a:r>
            <a:endParaRPr lang="en-US" i="1" dirty="0" smtClean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90B45-C00C-4F3F-B6C3-43AB85A2E443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ar-IQ" dirty="0" smtClean="0"/>
              <a:t>8.الاستقرار السياسي </a:t>
            </a:r>
            <a:r>
              <a:rPr lang="ar-IQ" dirty="0" err="1" smtClean="0"/>
              <a:t>والامني</a:t>
            </a:r>
            <a:r>
              <a:rPr lang="ar-IQ" dirty="0" smtClean="0"/>
              <a:t>:</a:t>
            </a:r>
            <a:endParaRPr lang="en-US" dirty="0" smtClean="0"/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O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+ </a:t>
            </a:r>
            <a:r>
              <a:rPr lang="en-US" i="1" dirty="0" err="1" smtClean="0"/>
              <a:t>bO</a:t>
            </a:r>
            <a:endParaRPr lang="en-US" dirty="0" smtClean="0"/>
          </a:p>
          <a:p>
            <a:endParaRPr lang="ar-IQ" dirty="0" smtClean="0"/>
          </a:p>
          <a:p>
            <a:r>
              <a:rPr lang="ar-IQ" dirty="0" smtClean="0"/>
              <a:t>9.سعر صرف العملة:</a:t>
            </a:r>
            <a:endParaRPr lang="en-US" dirty="0" smtClean="0"/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– be</a:t>
            </a:r>
            <a:endParaRPr lang="ar-IQ" i="1" dirty="0" smtClean="0"/>
          </a:p>
          <a:p>
            <a:endParaRPr lang="en-US" dirty="0" smtClean="0"/>
          </a:p>
          <a:p>
            <a:r>
              <a:rPr lang="ar-IQ" dirty="0" smtClean="0"/>
              <a:t>10.</a:t>
            </a:r>
            <a:r>
              <a:rPr lang="ar-IQ" dirty="0" err="1" smtClean="0"/>
              <a:t>اجراءات</a:t>
            </a:r>
            <a:r>
              <a:rPr lang="ar-IQ" dirty="0" smtClean="0"/>
              <a:t> الرحلة السياحية:</a:t>
            </a:r>
            <a:endParaRPr lang="en-US" dirty="0" smtClean="0"/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f</a:t>
            </a:r>
            <a:r>
              <a:rPr lang="en-US" dirty="0" smtClean="0"/>
              <a:t>(</a:t>
            </a:r>
            <a:r>
              <a:rPr lang="en-US" i="1" dirty="0" smtClean="0"/>
              <a:t>R</a:t>
            </a:r>
            <a:r>
              <a:rPr lang="en-US" dirty="0" smtClean="0"/>
              <a:t>)</a:t>
            </a:r>
          </a:p>
          <a:p>
            <a:r>
              <a:rPr lang="en-US" i="1" dirty="0" err="1" smtClean="0"/>
              <a:t>D</a:t>
            </a:r>
            <a:r>
              <a:rPr lang="en-US" i="1" baseline="-25000" dirty="0" err="1" smtClean="0"/>
              <a:t>t</a:t>
            </a:r>
            <a:r>
              <a:rPr lang="en-US" dirty="0" smtClean="0"/>
              <a:t> = </a:t>
            </a:r>
            <a:r>
              <a:rPr lang="en-US" i="1" dirty="0" smtClean="0"/>
              <a:t>a – </a:t>
            </a:r>
            <a:r>
              <a:rPr lang="en-US" i="1" dirty="0" err="1" smtClean="0"/>
              <a:t>bR</a:t>
            </a:r>
            <a:endParaRPr lang="en-US" i="1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FE4E-E745-4EB8-AC1F-7691514C2A62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IQ" dirty="0" smtClean="0"/>
              <a:t>مواصفات الطلب السياحي: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IQ" dirty="0" smtClean="0"/>
              <a:t>1.الطلب السياحي طلب موسمي:</a:t>
            </a:r>
          </a:p>
          <a:p>
            <a:endParaRPr lang="en-US" dirty="0" smtClean="0"/>
          </a:p>
          <a:p>
            <a:r>
              <a:rPr lang="ar-IQ" dirty="0" smtClean="0"/>
              <a:t>2.الطلب السياحي يشكل استثناء من قانون المنفعة الحدية المتناقصة:</a:t>
            </a:r>
          </a:p>
          <a:p>
            <a:endParaRPr lang="en-US" dirty="0" smtClean="0"/>
          </a:p>
          <a:p>
            <a:r>
              <a:rPr lang="ar-IQ" dirty="0" smtClean="0"/>
              <a:t>3.الطلب السياحي متزايد باستمرار مع زيادة الدخل:</a:t>
            </a:r>
          </a:p>
          <a:p>
            <a:endParaRPr lang="en-US" dirty="0" smtClean="0"/>
          </a:p>
          <a:p>
            <a:r>
              <a:rPr lang="ar-IQ" dirty="0" smtClean="0"/>
              <a:t>4.الطلب السياحي طلب </a:t>
            </a:r>
            <a:r>
              <a:rPr lang="ar-IQ" dirty="0" err="1" smtClean="0"/>
              <a:t>حاس</a:t>
            </a:r>
            <a:r>
              <a:rPr lang="ar-IQ" dirty="0" smtClean="0"/>
              <a:t> جدا:</a:t>
            </a:r>
          </a:p>
          <a:p>
            <a:endParaRPr lang="en-US" dirty="0" smtClean="0"/>
          </a:p>
          <a:p>
            <a:r>
              <a:rPr lang="ar-IQ" dirty="0" smtClean="0"/>
              <a:t>5.الطلب السياحي طلب ممتد:</a:t>
            </a:r>
          </a:p>
          <a:p>
            <a:endParaRPr lang="en-US" dirty="0" smtClean="0"/>
          </a:p>
          <a:p>
            <a:r>
              <a:rPr lang="ar-IQ" dirty="0" smtClean="0"/>
              <a:t>6.الطلب السياحي طلب استهلاكي فعال:</a:t>
            </a:r>
          </a:p>
          <a:p>
            <a:endParaRPr lang="en-US" dirty="0" smtClean="0"/>
          </a:p>
          <a:p>
            <a:r>
              <a:rPr lang="ar-IQ" dirty="0" smtClean="0"/>
              <a:t>8.الطلب السياحي طلب مرن تجاه الدخل: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5AEB4-DA95-49C1-87D3-2CCA62560E8E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IQ" dirty="0" smtClean="0"/>
              <a:t>العرض السياحي: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 smtClean="0"/>
          </a:p>
          <a:p>
            <a:r>
              <a:rPr lang="ar-IQ" dirty="0" smtClean="0"/>
              <a:t>مفهوم العرض السياحي:</a:t>
            </a:r>
          </a:p>
          <a:p>
            <a:endParaRPr lang="en-US" dirty="0" smtClean="0"/>
          </a:p>
          <a:p>
            <a:r>
              <a:rPr lang="ar-IQ" dirty="0" smtClean="0"/>
              <a:t>يعرف العرض السياحي على انه (رغبة المنتج بعرض السلع والخدمات للبيع في </a:t>
            </a:r>
            <a:r>
              <a:rPr lang="ar-IQ" dirty="0" err="1" smtClean="0"/>
              <a:t>الاسواق</a:t>
            </a:r>
            <a:r>
              <a:rPr lang="ar-IQ" dirty="0" smtClean="0"/>
              <a:t> مقابل ثمن معين وفي وقت معين). ويعرف العرض السياحي على انه (كل المستلزمات التي يجب </a:t>
            </a:r>
            <a:r>
              <a:rPr lang="ar-IQ" dirty="0" err="1" smtClean="0"/>
              <a:t>ان</a:t>
            </a:r>
            <a:r>
              <a:rPr lang="ar-IQ" dirty="0" smtClean="0"/>
              <a:t> توفرها </a:t>
            </a:r>
            <a:r>
              <a:rPr lang="ar-IQ" dirty="0" err="1" smtClean="0"/>
              <a:t>اماكن</a:t>
            </a:r>
            <a:r>
              <a:rPr lang="ar-IQ" dirty="0" smtClean="0"/>
              <a:t> القصد السياحي </a:t>
            </a:r>
            <a:r>
              <a:rPr lang="ar-IQ" dirty="0" err="1" smtClean="0"/>
              <a:t>لسياحها</a:t>
            </a:r>
            <a:r>
              <a:rPr lang="ar-IQ" dirty="0" smtClean="0"/>
              <a:t> الحقيقيين </a:t>
            </a:r>
            <a:r>
              <a:rPr lang="ar-IQ" dirty="0" err="1" smtClean="0"/>
              <a:t>او</a:t>
            </a:r>
            <a:r>
              <a:rPr lang="ar-IQ" dirty="0" smtClean="0"/>
              <a:t> المحتملين وكل الخدمات والبضائع التي قد يحتمل </a:t>
            </a:r>
            <a:r>
              <a:rPr lang="ar-IQ" dirty="0" err="1" smtClean="0"/>
              <a:t>ان</a:t>
            </a:r>
            <a:r>
              <a:rPr lang="ar-IQ" dirty="0" smtClean="0"/>
              <a:t> تغري الناس لزيارة بلد معين).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FD4FA-E04C-45DD-AD8A-53DEB7E7417D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IQ" dirty="0" smtClean="0"/>
              <a:t>عناصر ومكونات العرض السياحي: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ملخص لنموذج تصنيف وجرد مقومات العرض السياحي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BB6C-901F-4CFF-B288-7F56362DA0E1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IQ" dirty="0" smtClean="0"/>
              <a:t>العوامل المحددة للعرض السياحي: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تختلف كمية ونوعية العرض السياحي من بلد </a:t>
            </a:r>
            <a:r>
              <a:rPr lang="ar-IQ" dirty="0" err="1" smtClean="0"/>
              <a:t>لاخر</a:t>
            </a:r>
            <a:r>
              <a:rPr lang="ar-IQ" dirty="0" smtClean="0"/>
              <a:t>، ويرجع ذلك </a:t>
            </a:r>
            <a:r>
              <a:rPr lang="ar-IQ" dirty="0" err="1" smtClean="0"/>
              <a:t>الى</a:t>
            </a:r>
            <a:r>
              <a:rPr lang="ar-IQ" dirty="0" smtClean="0"/>
              <a:t> مجموعة من العوامل.</a:t>
            </a:r>
          </a:p>
          <a:p>
            <a:endParaRPr lang="en-US" dirty="0" smtClean="0"/>
          </a:p>
          <a:p>
            <a:r>
              <a:rPr lang="ar-IQ" dirty="0" smtClean="0"/>
              <a:t>1.العامل الطبيعي:</a:t>
            </a:r>
            <a:endParaRPr lang="en-US" dirty="0" smtClean="0"/>
          </a:p>
          <a:p>
            <a:r>
              <a:rPr lang="ar-IQ" dirty="0" smtClean="0"/>
              <a:t>2.</a:t>
            </a:r>
            <a:r>
              <a:rPr lang="ar-IQ" dirty="0" err="1" smtClean="0"/>
              <a:t>اسعار</a:t>
            </a:r>
            <a:r>
              <a:rPr lang="ar-IQ" dirty="0" smtClean="0"/>
              <a:t> </a:t>
            </a:r>
            <a:r>
              <a:rPr lang="ar-IQ" dirty="0" err="1" smtClean="0"/>
              <a:t>المنتوج</a:t>
            </a:r>
            <a:r>
              <a:rPr lang="ar-IQ" dirty="0" smtClean="0"/>
              <a:t> السياحي:</a:t>
            </a:r>
            <a:endParaRPr lang="en-US" dirty="0" smtClean="0"/>
          </a:p>
          <a:p>
            <a:r>
              <a:rPr lang="ar-IQ" dirty="0" smtClean="0"/>
              <a:t>3.تكاليف عوامل </a:t>
            </a:r>
            <a:r>
              <a:rPr lang="ar-IQ" dirty="0" err="1" smtClean="0"/>
              <a:t>الانتاج</a:t>
            </a:r>
            <a:r>
              <a:rPr lang="ar-IQ" dirty="0" smtClean="0"/>
              <a:t>:</a:t>
            </a:r>
            <a:endParaRPr lang="en-US" dirty="0" smtClean="0"/>
          </a:p>
          <a:p>
            <a:r>
              <a:rPr lang="ar-IQ" dirty="0" smtClean="0"/>
              <a:t>4.استخدام الوسائل التكنولوجية المتطورة:</a:t>
            </a:r>
            <a:endParaRPr lang="en-US" dirty="0" smtClean="0"/>
          </a:p>
          <a:p>
            <a:r>
              <a:rPr lang="ar-IQ" dirty="0" smtClean="0"/>
              <a:t>5.</a:t>
            </a:r>
            <a:r>
              <a:rPr lang="ar-IQ" dirty="0" err="1" smtClean="0"/>
              <a:t>اهداف</a:t>
            </a:r>
            <a:r>
              <a:rPr lang="ar-IQ" dirty="0" smtClean="0"/>
              <a:t> المؤسسات المشرفة على النشاط السياحي:</a:t>
            </a:r>
            <a:endParaRPr lang="en-US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CAA0-A126-49F0-AACA-0E19EF0BC8A3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الموسمية </a:t>
            </a:r>
            <a:r>
              <a:rPr lang="ar-IQ" dirty="0" err="1" smtClean="0"/>
              <a:t>واثرها</a:t>
            </a:r>
            <a:r>
              <a:rPr lang="ar-IQ" dirty="0" smtClean="0"/>
              <a:t> على قوى العرض والطلب السياحي: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اولا</a:t>
            </a:r>
            <a:r>
              <a:rPr lang="ar-IQ" dirty="0" smtClean="0"/>
              <a:t>: مفهوم الموسمية:</a:t>
            </a:r>
            <a:endParaRPr lang="en-US" dirty="0" smtClean="0"/>
          </a:p>
          <a:p>
            <a:r>
              <a:rPr lang="ar-IQ" dirty="0" smtClean="0"/>
              <a:t>ثانيا: </a:t>
            </a:r>
            <a:r>
              <a:rPr lang="ar-IQ" dirty="0" err="1" smtClean="0"/>
              <a:t>اسباب</a:t>
            </a:r>
            <a:r>
              <a:rPr lang="ar-IQ" dirty="0" smtClean="0"/>
              <a:t> الموسمية:</a:t>
            </a:r>
            <a:endParaRPr lang="en-US" dirty="0" smtClean="0"/>
          </a:p>
          <a:p>
            <a:r>
              <a:rPr lang="ar-IQ" dirty="0" smtClean="0"/>
              <a:t>1.المناخ:</a:t>
            </a:r>
          </a:p>
          <a:p>
            <a:r>
              <a:rPr lang="ar-IQ" dirty="0" smtClean="0"/>
              <a:t>2</a:t>
            </a:r>
            <a:endParaRPr lang="en-US" dirty="0" smtClean="0"/>
          </a:p>
          <a:p>
            <a:r>
              <a:rPr lang="ar-IQ" dirty="0" smtClean="0"/>
              <a:t>3.طول ساعات النهار: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2199-7CCA-4D09-AB3E-052BE7CB5D9D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dirty="0" smtClean="0"/>
              <a:t>الفصل </a:t>
            </a:r>
            <a:r>
              <a:rPr lang="ar-IQ" dirty="0" err="1" smtClean="0"/>
              <a:t>الاول</a:t>
            </a:r>
            <a:r>
              <a:rPr lang="ar-IQ" dirty="0" smtClean="0"/>
              <a:t>:مدخل في علم اقتصاديات السياحة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ar-IQ" dirty="0" smtClean="0"/>
          </a:p>
          <a:p>
            <a:pPr lvl="0"/>
            <a:r>
              <a:rPr lang="ar-IQ" sz="3200" dirty="0" smtClean="0"/>
              <a:t>مفاهيم </a:t>
            </a:r>
            <a:r>
              <a:rPr lang="ar-IQ" sz="3200" dirty="0" err="1" smtClean="0"/>
              <a:t>اساسية</a:t>
            </a:r>
            <a:endParaRPr lang="en-US" sz="3200" dirty="0" smtClean="0"/>
          </a:p>
          <a:p>
            <a:pPr lvl="0"/>
            <a:endParaRPr lang="ar-IQ" sz="3200" dirty="0" smtClean="0"/>
          </a:p>
          <a:p>
            <a:pPr lvl="0"/>
            <a:r>
              <a:rPr lang="ar-IQ" sz="3200" dirty="0" smtClean="0"/>
              <a:t>التعريف بعلم اقتصاديات السياحة</a:t>
            </a:r>
            <a:endParaRPr lang="en-US" sz="3200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8ABFC-45F5-4ED5-B668-8B606118E817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الفصل الثاني:الطلب والعرض السياحي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IQ" dirty="0" smtClean="0"/>
              <a:t>الطلب السياحي</a:t>
            </a:r>
            <a:endParaRPr lang="en-US" dirty="0" smtClean="0"/>
          </a:p>
          <a:p>
            <a:pPr lvl="0"/>
            <a:r>
              <a:rPr lang="ar-IQ" dirty="0" err="1" smtClean="0"/>
              <a:t>انواع</a:t>
            </a:r>
            <a:r>
              <a:rPr lang="ar-IQ" dirty="0" smtClean="0"/>
              <a:t> الطلب السياحي</a:t>
            </a:r>
            <a:endParaRPr lang="en-US" dirty="0" smtClean="0"/>
          </a:p>
          <a:p>
            <a:pPr lvl="0"/>
            <a:r>
              <a:rPr lang="ar-IQ" dirty="0" smtClean="0"/>
              <a:t>مواصفات الطلب السياحي</a:t>
            </a:r>
            <a:endParaRPr lang="en-US" dirty="0" smtClean="0"/>
          </a:p>
          <a:p>
            <a:pPr lvl="0"/>
            <a:r>
              <a:rPr lang="ar-IQ" dirty="0" smtClean="0"/>
              <a:t>العرض السياحي</a:t>
            </a:r>
            <a:endParaRPr lang="en-US" dirty="0" smtClean="0"/>
          </a:p>
          <a:p>
            <a:pPr lvl="0"/>
            <a:r>
              <a:rPr lang="ar-IQ" dirty="0" smtClean="0"/>
              <a:t>مواصفات العرض السياحي</a:t>
            </a:r>
            <a:endParaRPr lang="en-US" dirty="0" smtClean="0"/>
          </a:p>
          <a:p>
            <a:pPr lvl="0"/>
            <a:r>
              <a:rPr lang="ar-IQ" dirty="0" smtClean="0"/>
              <a:t>الموسمية </a:t>
            </a:r>
            <a:r>
              <a:rPr lang="ar-IQ" dirty="0" err="1" smtClean="0"/>
              <a:t>واثرها</a:t>
            </a:r>
            <a:r>
              <a:rPr lang="ar-IQ" dirty="0" smtClean="0"/>
              <a:t> على قوى العرض والطلب السياحي</a:t>
            </a:r>
            <a:endParaRPr lang="en-US" dirty="0" smtClean="0"/>
          </a:p>
          <a:p>
            <a:pPr lvl="0"/>
            <a:r>
              <a:rPr lang="ar-IQ" dirty="0" smtClean="0"/>
              <a:t>قياس تأثير العوامل المختلفة في الطلب والعرض السياحي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7F1E-2919-437A-AC8F-A6F7D215C435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2928950"/>
          </a:xfrm>
        </p:spPr>
        <p:txBody>
          <a:bodyPr>
            <a:normAutofit fontScale="90000"/>
          </a:bodyPr>
          <a:lstStyle/>
          <a:p>
            <a:pPr algn="ctr"/>
            <a:r>
              <a:rPr lang="ar-IQ" dirty="0" smtClean="0"/>
              <a:t>مدخل في علم اقتصاديات السياحة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>مفاهيم </a:t>
            </a:r>
            <a:r>
              <a:rPr lang="ar-IQ" dirty="0" err="1" smtClean="0"/>
              <a:t>اساسية</a:t>
            </a:r>
            <a:r>
              <a:rPr lang="ar-IQ" dirty="0" smtClean="0"/>
              <a:t> في علم الاقتصاد: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1FA6-5E7D-4395-A9B6-5089C2BB5361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IQ" dirty="0" smtClean="0"/>
              <a:t>تقديم: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IQ" dirty="0" smtClean="0"/>
              <a:t>تقوم الحياة من وجهة نظر اقتصادية على </a:t>
            </a:r>
            <a:r>
              <a:rPr lang="ar-IQ" dirty="0" err="1" smtClean="0"/>
              <a:t>اساس</a:t>
            </a:r>
            <a:r>
              <a:rPr lang="ar-IQ" dirty="0" smtClean="0"/>
              <a:t> التفاعل المستمر بين عنصرين </a:t>
            </a:r>
            <a:r>
              <a:rPr lang="ar-IQ" dirty="0" err="1" smtClean="0"/>
              <a:t>اساسيين</a:t>
            </a:r>
            <a:r>
              <a:rPr lang="ar-IQ" dirty="0" smtClean="0"/>
              <a:t>، هما: </a:t>
            </a:r>
            <a:r>
              <a:rPr lang="ar-IQ" dirty="0" err="1" smtClean="0"/>
              <a:t>الانسان</a:t>
            </a:r>
            <a:r>
              <a:rPr lang="ar-IQ" dirty="0" smtClean="0"/>
              <a:t> والطبيعة، وسنحاول </a:t>
            </a:r>
            <a:r>
              <a:rPr lang="ar-IQ" dirty="0" err="1" smtClean="0"/>
              <a:t>القاء</a:t>
            </a:r>
            <a:r>
              <a:rPr lang="ar-IQ" dirty="0" smtClean="0"/>
              <a:t> الضوء على هذين العنصرين كما </a:t>
            </a:r>
            <a:r>
              <a:rPr lang="ar-IQ" dirty="0" err="1" smtClean="0"/>
              <a:t>ياتي</a:t>
            </a:r>
            <a:r>
              <a:rPr lang="ar-IQ" dirty="0" smtClean="0"/>
              <a:t>:</a:t>
            </a:r>
            <a:endParaRPr lang="en-US" dirty="0" smtClean="0"/>
          </a:p>
          <a:p>
            <a:r>
              <a:rPr lang="ar-IQ" dirty="0" smtClean="0"/>
              <a:t>التعريف بعلم اقتصاديات السياحة:</a:t>
            </a:r>
            <a:endParaRPr lang="en-US" dirty="0" smtClean="0"/>
          </a:p>
          <a:p>
            <a:r>
              <a:rPr lang="ar-IQ" dirty="0" smtClean="0"/>
              <a:t>هناك تفاعل مستمر قائم بين العنصرين السابقين (</a:t>
            </a:r>
            <a:r>
              <a:rPr lang="ar-IQ" dirty="0" err="1" smtClean="0"/>
              <a:t>الانسان</a:t>
            </a:r>
            <a:r>
              <a:rPr lang="ar-IQ" dirty="0" smtClean="0"/>
              <a:t> والطبيعة) فيقول </a:t>
            </a:r>
            <a:r>
              <a:rPr lang="ar-IQ" dirty="0" err="1" smtClean="0"/>
              <a:t>الانسان</a:t>
            </a:r>
            <a:r>
              <a:rPr lang="ar-IQ" dirty="0" smtClean="0"/>
              <a:t> باستغلال الموارد الطبيعية من اجل </a:t>
            </a:r>
            <a:r>
              <a:rPr lang="ar-IQ" dirty="0" err="1" smtClean="0"/>
              <a:t>اشباع</a:t>
            </a:r>
            <a:r>
              <a:rPr lang="ar-IQ" dirty="0" smtClean="0"/>
              <a:t> حاجاته. ولا توجد مشكلة بالحصول على الموارد الحرة ولكن المشكلة تكمن من </a:t>
            </a:r>
            <a:r>
              <a:rPr lang="ar-IQ" dirty="0" err="1" smtClean="0"/>
              <a:t>اشباع</a:t>
            </a:r>
            <a:r>
              <a:rPr lang="ar-IQ" dirty="0" smtClean="0"/>
              <a:t> الحاجات من الموارد النادرة، </a:t>
            </a:r>
            <a:r>
              <a:rPr lang="ar-IQ" dirty="0" err="1" smtClean="0"/>
              <a:t>سيما</a:t>
            </a:r>
            <a:r>
              <a:rPr lang="ar-IQ" dirty="0" smtClean="0"/>
              <a:t> </a:t>
            </a:r>
            <a:r>
              <a:rPr lang="ar-IQ" dirty="0" err="1" smtClean="0"/>
              <a:t>وانها</a:t>
            </a:r>
            <a:r>
              <a:rPr lang="ar-IQ" dirty="0" smtClean="0"/>
              <a:t> تكون ذات استعمالات بداية مختلفة. وبناءً على ذلك يمكن تعريف علم الاقتصاد كما جاء في تعريف </a:t>
            </a:r>
            <a:r>
              <a:rPr lang="ar-IQ" dirty="0" err="1" smtClean="0"/>
              <a:t>روبنز</a:t>
            </a:r>
            <a:r>
              <a:rPr lang="ar-IQ" dirty="0" smtClean="0"/>
              <a:t> (</a:t>
            </a:r>
            <a:r>
              <a:rPr lang="en-US" dirty="0" smtClean="0"/>
              <a:t>Lionel Robbins</a:t>
            </a:r>
            <a:r>
              <a:rPr lang="ar-IQ" dirty="0" smtClean="0"/>
              <a:t>) على انه ((ذلك العلم الذي يدرس سلوك </a:t>
            </a:r>
            <a:r>
              <a:rPr lang="ar-IQ" dirty="0" err="1" smtClean="0"/>
              <a:t>الانسان</a:t>
            </a:r>
            <a:r>
              <a:rPr lang="ar-IQ" dirty="0" smtClean="0"/>
              <a:t> كحلقة وصل ما بين حاجات متعددة ومتنوعة وموارد نادرة ذات استعمالات بديلة)).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C472-EC07-43A9-AEA5-B772A4650CB1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التعريف بعلم اقتصاديات السياحة: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IQ" dirty="0" smtClean="0"/>
              <a:t>السياحة حاجة بشرية:</a:t>
            </a:r>
            <a:endParaRPr lang="en-US" dirty="0" smtClean="0"/>
          </a:p>
          <a:p>
            <a:r>
              <a:rPr lang="ar-IQ" dirty="0" smtClean="0"/>
              <a:t>السياحة مورد اقتصادي:</a:t>
            </a:r>
            <a:endParaRPr lang="en-US" dirty="0" smtClean="0"/>
          </a:p>
          <a:p>
            <a:r>
              <a:rPr lang="ar-IQ" dirty="0" smtClean="0"/>
              <a:t>علم اقتصاديات السياحة:</a:t>
            </a:r>
            <a:endParaRPr lang="en-US" dirty="0" smtClean="0"/>
          </a:p>
          <a:p>
            <a:r>
              <a:rPr lang="ar-IQ" dirty="0" err="1" smtClean="0"/>
              <a:t>ان</a:t>
            </a:r>
            <a:r>
              <a:rPr lang="ar-IQ" dirty="0" smtClean="0"/>
              <a:t> المشكلة السياحية هي جزء من المشكلة الاقتصادية وتتميز </a:t>
            </a:r>
            <a:r>
              <a:rPr lang="ar-IQ" dirty="0" err="1" smtClean="0"/>
              <a:t>بـ</a:t>
            </a:r>
            <a:r>
              <a:rPr lang="ar-IQ" dirty="0" smtClean="0"/>
              <a:t> (حاجة </a:t>
            </a:r>
            <a:r>
              <a:rPr lang="ar-IQ" dirty="0" err="1" smtClean="0"/>
              <a:t>الانسان</a:t>
            </a:r>
            <a:r>
              <a:rPr lang="ar-IQ" dirty="0" smtClean="0"/>
              <a:t> الكبيرة والمتعددة للسياحة والترويح عن النفس، يقابل ذلك ندرة في الموارد السياحية التي يمكن </a:t>
            </a:r>
            <a:r>
              <a:rPr lang="ar-IQ" dirty="0" err="1" smtClean="0"/>
              <a:t>ان</a:t>
            </a:r>
            <a:r>
              <a:rPr lang="ar-IQ" dirty="0" smtClean="0"/>
              <a:t> تلبي هذه الحاجة) ،وعلم اقتصاديات السياحة كعلم الاقتصاد يهدف </a:t>
            </a:r>
            <a:r>
              <a:rPr lang="ar-IQ" dirty="0" err="1" smtClean="0"/>
              <a:t>الى</a:t>
            </a:r>
            <a:r>
              <a:rPr lang="ar-IQ" dirty="0" smtClean="0"/>
              <a:t> (تحقيق </a:t>
            </a:r>
            <a:r>
              <a:rPr lang="ar-IQ" dirty="0" err="1" smtClean="0"/>
              <a:t>اقصى</a:t>
            </a:r>
            <a:r>
              <a:rPr lang="ar-IQ" dirty="0" smtClean="0"/>
              <a:t> </a:t>
            </a:r>
            <a:r>
              <a:rPr lang="ar-IQ" dirty="0" err="1" smtClean="0"/>
              <a:t>اشباع</a:t>
            </a:r>
            <a:r>
              <a:rPr lang="ar-IQ" dirty="0" smtClean="0"/>
              <a:t> ممكن من الحاجات السياحية، عن طريق تحقيق استغلال امثل للموارد السياحية المتاحة)، ويسعى </a:t>
            </a:r>
            <a:r>
              <a:rPr lang="ar-IQ" dirty="0" err="1" smtClean="0"/>
              <a:t>الى</a:t>
            </a:r>
            <a:r>
              <a:rPr lang="ar-IQ" dirty="0" smtClean="0"/>
              <a:t> ترشيد سلوك </a:t>
            </a:r>
            <a:r>
              <a:rPr lang="ar-IQ" dirty="0" err="1" smtClean="0"/>
              <a:t>الانسان</a:t>
            </a:r>
            <a:r>
              <a:rPr lang="ar-IQ" dirty="0" smtClean="0"/>
              <a:t> بهذا الاتجاه. وبناءً على ذلك يمكن </a:t>
            </a:r>
            <a:r>
              <a:rPr lang="ar-IQ" dirty="0" err="1" smtClean="0"/>
              <a:t>ان</a:t>
            </a:r>
            <a:r>
              <a:rPr lang="ar-IQ" dirty="0" smtClean="0"/>
              <a:t> يعرف علم الاقتصاد السياحي على انه: ((ذلك العلم الذي يوفر القواعد والنظريات الاقتصادية الكفيلة بتحقيق استخدام امثل للموارد السياحية المتاحة بما يحقق </a:t>
            </a:r>
            <a:r>
              <a:rPr lang="ar-IQ" dirty="0" err="1" smtClean="0"/>
              <a:t>اقصى</a:t>
            </a:r>
            <a:r>
              <a:rPr lang="ar-IQ" dirty="0" smtClean="0"/>
              <a:t> </a:t>
            </a:r>
            <a:r>
              <a:rPr lang="ar-IQ" dirty="0" err="1" smtClean="0"/>
              <a:t>اشباع</a:t>
            </a:r>
            <a:r>
              <a:rPr lang="ar-IQ" dirty="0" smtClean="0"/>
              <a:t> ممكن منها)).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0DE5F-6F57-441C-9813-E2BD2946094D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err="1" smtClean="0"/>
              <a:t>الاهمية</a:t>
            </a:r>
            <a:r>
              <a:rPr lang="ar-IQ" dirty="0" smtClean="0"/>
              <a:t> الاقتصادية للسياحة: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وللتاكيد</a:t>
            </a:r>
            <a:r>
              <a:rPr lang="ar-IQ" dirty="0" smtClean="0"/>
              <a:t> على مدى </a:t>
            </a:r>
            <a:r>
              <a:rPr lang="ar-IQ" dirty="0" err="1" smtClean="0"/>
              <a:t>الاهمية</a:t>
            </a:r>
            <a:r>
              <a:rPr lang="ar-IQ" dirty="0" smtClean="0"/>
              <a:t> الكبيرة للسياحة في الاقتصاد القومي عادةً، يشار </a:t>
            </a:r>
            <a:r>
              <a:rPr lang="ar-IQ" dirty="0" err="1" smtClean="0"/>
              <a:t>الى</a:t>
            </a:r>
            <a:r>
              <a:rPr lang="ar-IQ" dirty="0" smtClean="0"/>
              <a:t> مجموعة </a:t>
            </a:r>
            <a:r>
              <a:rPr lang="ar-IQ" dirty="0" err="1" smtClean="0"/>
              <a:t>الاثار</a:t>
            </a:r>
            <a:r>
              <a:rPr lang="ar-IQ" dirty="0" smtClean="0"/>
              <a:t> المباشرة وغير المباشرة للسياحة في الاقتصاد القومي.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0B540-8E5A-4561-AE84-D18C12BB6402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الفصل الثاني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IQ" dirty="0" smtClean="0"/>
              <a:t>الطلب والعرض السياحي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37B1-45D5-4516-ABB4-9491609B7D21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IQ" dirty="0" smtClean="0"/>
              <a:t>الطلب السياحي: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 smtClean="0"/>
          </a:p>
          <a:p>
            <a:r>
              <a:rPr lang="ar-IQ" dirty="0" smtClean="0"/>
              <a:t>مفهوم الطلب السياحي:</a:t>
            </a:r>
            <a:endParaRPr lang="en-US" dirty="0" smtClean="0"/>
          </a:p>
          <a:p>
            <a:endParaRPr lang="ar-IQ" dirty="0" smtClean="0"/>
          </a:p>
          <a:p>
            <a:r>
              <a:rPr lang="ar-IQ" dirty="0" err="1" smtClean="0"/>
              <a:t>اوجه</a:t>
            </a:r>
            <a:r>
              <a:rPr lang="ar-IQ" dirty="0" smtClean="0"/>
              <a:t> الاختلاف بين الطلب بشكل عام والطلب السياحي بشكل خاص:</a:t>
            </a:r>
            <a:endParaRPr lang="en-US" dirty="0" smtClean="0"/>
          </a:p>
          <a:p>
            <a:endParaRPr lang="ar-IQ" dirty="0" smtClean="0"/>
          </a:p>
          <a:p>
            <a:r>
              <a:rPr lang="ar-IQ" dirty="0" err="1" smtClean="0"/>
              <a:t>انواع</a:t>
            </a:r>
            <a:r>
              <a:rPr lang="ar-IQ" dirty="0" smtClean="0"/>
              <a:t> الطلب السياحي:</a:t>
            </a:r>
            <a:endParaRPr lang="en-US" dirty="0" smtClean="0"/>
          </a:p>
          <a:p>
            <a:endParaRPr lang="ar-IQ" dirty="0" smtClean="0"/>
          </a:p>
          <a:p>
            <a:r>
              <a:rPr lang="ar-IQ" dirty="0" smtClean="0"/>
              <a:t>وحدات قياس الطلب السياحي:</a:t>
            </a:r>
            <a:endParaRPr lang="en-US" dirty="0" smtClean="0"/>
          </a:p>
          <a:p>
            <a:endParaRPr lang="ar-IQ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34F5F-DA6E-441A-8A0F-9DE9AF24CE16}" type="datetime8">
              <a:rPr lang="ar-SA" smtClean="0"/>
              <a:pPr/>
              <a:t>25 شباط، 15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214</TotalTime>
  <Words>710</Words>
  <Application>Microsoft Office PowerPoint</Application>
  <PresentationFormat>عرض على الشاشة (3:4)‏</PresentationFormat>
  <Paragraphs>151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تدفق</vt:lpstr>
      <vt:lpstr>الشريحة 1</vt:lpstr>
      <vt:lpstr>الفصل الاول:مدخل في علم اقتصاديات السياحة</vt:lpstr>
      <vt:lpstr>الفصل الثاني:الطلب والعرض السياحي </vt:lpstr>
      <vt:lpstr>مدخل في علم اقتصاديات السياحة  مفاهيم اساسية في علم الاقتصاد: </vt:lpstr>
      <vt:lpstr>تقديم: </vt:lpstr>
      <vt:lpstr>التعريف بعلم اقتصاديات السياحة:</vt:lpstr>
      <vt:lpstr>الاهمية الاقتصادية للسياحة: </vt:lpstr>
      <vt:lpstr>الفصل الثاني الطلب والعرض السياحي</vt:lpstr>
      <vt:lpstr>الطلب السياحي: </vt:lpstr>
      <vt:lpstr>الشريحة 10</vt:lpstr>
      <vt:lpstr>الشريحة 11</vt:lpstr>
      <vt:lpstr>الشريحة 12</vt:lpstr>
      <vt:lpstr>مواصفات الطلب السياحي: </vt:lpstr>
      <vt:lpstr>العرض السياحي: </vt:lpstr>
      <vt:lpstr>عناصر ومكونات العرض السياحي: </vt:lpstr>
      <vt:lpstr>العوامل المحددة للعرض السياحي:</vt:lpstr>
      <vt:lpstr>الموسمية واثرها على قوى العرض والطلب السياحي: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عن اقتصاديات السياحة</dc:title>
  <dc:creator>hayder</dc:creator>
  <cp:lastModifiedBy>عالم اللاب توب</cp:lastModifiedBy>
  <cp:revision>16</cp:revision>
  <dcterms:created xsi:type="dcterms:W3CDTF">2014-09-21T17:34:24Z</dcterms:created>
  <dcterms:modified xsi:type="dcterms:W3CDTF">2015-02-25T08:19:04Z</dcterms:modified>
</cp:coreProperties>
</file>