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833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90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1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1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2316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18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49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40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22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08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1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05/05/36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009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8000" b="1" dirty="0" smtClean="0">
                <a:solidFill>
                  <a:srgbClr val="FF0000"/>
                </a:solidFill>
                <a:cs typeface="PT Bold Broken" pitchFamily="2" charset="-78"/>
              </a:rPr>
              <a:t>العولمة والسياحة</a:t>
            </a:r>
            <a:endParaRPr lang="ar-SA" sz="8000" b="1" dirty="0">
              <a:solidFill>
                <a:srgbClr val="FF0000"/>
              </a:solidFill>
              <a:cs typeface="PT Bold Broke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0745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pPr algn="ctr"/>
            <a:r>
              <a:rPr lang="ar-SA" dirty="0" smtClean="0"/>
              <a:t>تعريف العولمة من منظور التأييد والمعارض.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484784"/>
            <a:ext cx="8856984" cy="5184576"/>
          </a:xfrm>
        </p:spPr>
        <p:txBody>
          <a:bodyPr/>
          <a:lstStyle/>
          <a:p>
            <a:pPr algn="just"/>
            <a:r>
              <a:rPr lang="ar-SA" b="1" dirty="0"/>
              <a:t>من وجهة نظر المؤيدين:</a:t>
            </a:r>
          </a:p>
          <a:p>
            <a:pPr marL="0" indent="0" algn="just">
              <a:buNone/>
            </a:pPr>
            <a:r>
              <a:rPr lang="ar-SA" b="1" dirty="0">
                <a:solidFill>
                  <a:schemeClr val="accent6">
                    <a:lumMod val="75000"/>
                  </a:schemeClr>
                </a:solidFill>
              </a:rPr>
              <a:t>العولمة:  </a:t>
            </a:r>
            <a:r>
              <a:rPr lang="ar-SA" b="1" dirty="0">
                <a:solidFill>
                  <a:srgbClr val="C00000"/>
                </a:solidFill>
              </a:rPr>
              <a:t>هي عملية تكثيف العلاقات الاجتماعية عبر العالم على نحو يهيئ لترابط المجتمعات المحلية المتباعدة بحيث تتشكل الأحداث المحلية على مقتضى أحداث تقع على بعد أميال عديدة</a:t>
            </a:r>
            <a:r>
              <a:rPr lang="ar-SA" b="1" dirty="0" smtClean="0">
                <a:solidFill>
                  <a:srgbClr val="C00000"/>
                </a:solidFill>
              </a:rPr>
              <a:t>.</a:t>
            </a:r>
          </a:p>
          <a:p>
            <a:pPr marL="0" indent="0" algn="just">
              <a:buNone/>
            </a:pPr>
            <a:endParaRPr lang="ar-SA" dirty="0"/>
          </a:p>
          <a:p>
            <a:pPr marL="0" indent="0" algn="just">
              <a:buNone/>
            </a:pPr>
            <a:endParaRPr lang="ar-SA" dirty="0"/>
          </a:p>
          <a:p>
            <a:pPr algn="just"/>
            <a:r>
              <a:rPr lang="ar-SA" b="1" dirty="0"/>
              <a:t>ومن وجهة نظر المعارضين: </a:t>
            </a:r>
          </a:p>
          <a:p>
            <a:pPr marL="0" indent="0" algn="just">
              <a:buNone/>
            </a:pPr>
            <a:r>
              <a:rPr lang="ar-SA" b="1" dirty="0">
                <a:solidFill>
                  <a:schemeClr val="accent6">
                    <a:lumMod val="75000"/>
                  </a:schemeClr>
                </a:solidFill>
              </a:rPr>
              <a:t>العولمة: </a:t>
            </a:r>
            <a:r>
              <a:rPr lang="ar-SA" b="1" dirty="0">
                <a:solidFill>
                  <a:srgbClr val="C00000"/>
                </a:solidFill>
              </a:rPr>
              <a:t>هي انصهار العدد الهائل من الاقتصاديات القروية والإقليمية والوطنية في اقتصاد عالمي شمولي واحد لا مكان فيه للخاملين ويقوده أولئك الذين يقدرون على مواجهة عواصف المنافسة الهوجاء.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3091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ar-SA" b="1" dirty="0">
                <a:solidFill>
                  <a:srgbClr val="FF0000"/>
                </a:solidFill>
              </a:rPr>
              <a:t> 	أهداف العولمة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5040560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ar-SA" b="1" dirty="0">
                <a:solidFill>
                  <a:srgbClr val="FF0000"/>
                </a:solidFill>
              </a:rPr>
              <a:t>الوصول الى سوق </a:t>
            </a:r>
            <a:r>
              <a:rPr lang="ar-SA" b="1" dirty="0" smtClean="0">
                <a:solidFill>
                  <a:srgbClr val="FF0000"/>
                </a:solidFill>
              </a:rPr>
              <a:t>عالمي </a:t>
            </a:r>
            <a:r>
              <a:rPr lang="ar-SA" b="1" dirty="0">
                <a:solidFill>
                  <a:srgbClr val="FF0000"/>
                </a:solidFill>
              </a:rPr>
              <a:t>مفتوح </a:t>
            </a:r>
            <a:r>
              <a:rPr lang="ar-SA" b="1" dirty="0"/>
              <a:t>بدون حواجز أو فواصل جمركية أو إدارية أو قيود مادية أو معازل عرقية </a:t>
            </a:r>
            <a:r>
              <a:rPr lang="ar-SA" b="1" dirty="0" smtClean="0"/>
              <a:t>او </a:t>
            </a:r>
            <a:r>
              <a:rPr lang="ar-SA" b="1" dirty="0"/>
              <a:t>معنوية أو عاطفية بل إقامة سوق متسع ممتد يشمل العالم كله  و يشمل كل قطاعاته و مؤسساته و أفراده  </a:t>
            </a:r>
            <a:r>
              <a:rPr lang="ar-SA" b="1" dirty="0" smtClean="0">
                <a:solidFill>
                  <a:srgbClr val="00B050"/>
                </a:solidFill>
              </a:rPr>
              <a:t>أي </a:t>
            </a:r>
            <a:r>
              <a:rPr lang="ar-SA" b="1" dirty="0">
                <a:solidFill>
                  <a:srgbClr val="00B050"/>
                </a:solidFill>
              </a:rPr>
              <a:t>الوصول بالعالم كله إلى أن يصبح كتلة واحدة متكاملة و </a:t>
            </a:r>
            <a:r>
              <a:rPr lang="ar-SA" b="1" dirty="0" smtClean="0">
                <a:solidFill>
                  <a:srgbClr val="00B050"/>
                </a:solidFill>
              </a:rPr>
              <a:t>متفاعلة.</a:t>
            </a:r>
          </a:p>
          <a:p>
            <a:pPr marL="0" indent="0" algn="just">
              <a:buNone/>
            </a:pPr>
            <a:endParaRPr lang="ar-SA" b="1" dirty="0" smtClean="0"/>
          </a:p>
          <a:p>
            <a:pPr algn="just">
              <a:buFont typeface="Wingdings" pitchFamily="2" charset="2"/>
              <a:buChar char="q"/>
            </a:pPr>
            <a:r>
              <a:rPr lang="ar-SA" b="1" dirty="0"/>
              <a:t>الوصول بالعالم إلى </a:t>
            </a:r>
            <a:r>
              <a:rPr lang="ar-SA" b="1" dirty="0">
                <a:solidFill>
                  <a:srgbClr val="FF0000"/>
                </a:solidFill>
              </a:rPr>
              <a:t>جعله وحدة واحدة </a:t>
            </a:r>
            <a:r>
              <a:rPr lang="ar-SA" b="1" dirty="0"/>
              <a:t>مندمجة و متكتلة سواء من حيث المصالح و المنافع المشتركة و الجماعية  أو من حيث الإحساس و الشعور بالخطر الواحد الذى يهدد البشرية جميعا  أو من حيث أهمية تحقيق الأمن الجماعي بأبعاده الكلية و عناصره الجزئية الفاعلة فيه  </a:t>
            </a:r>
            <a:r>
              <a:rPr lang="ar-SA" b="1" dirty="0">
                <a:solidFill>
                  <a:srgbClr val="FF0000"/>
                </a:solidFill>
              </a:rPr>
              <a:t>و أهمية </a:t>
            </a:r>
            <a:r>
              <a:rPr lang="ar-SA" b="1" dirty="0" smtClean="0">
                <a:solidFill>
                  <a:srgbClr val="FF0000"/>
                </a:solidFill>
              </a:rPr>
              <a:t>التصدي </a:t>
            </a:r>
            <a:r>
              <a:rPr lang="ar-SA" b="1" dirty="0">
                <a:solidFill>
                  <a:srgbClr val="FF0000"/>
                </a:solidFill>
              </a:rPr>
              <a:t>لأى خطر يهدد الاستقرار و الأمن </a:t>
            </a:r>
            <a:r>
              <a:rPr lang="ar-SA" b="1" dirty="0" smtClean="0">
                <a:solidFill>
                  <a:srgbClr val="FF0000"/>
                </a:solidFill>
              </a:rPr>
              <a:t>العالمي </a:t>
            </a:r>
            <a:r>
              <a:rPr lang="ar-SA" b="1" dirty="0">
                <a:solidFill>
                  <a:srgbClr val="FF0000"/>
                </a:solidFill>
              </a:rPr>
              <a:t>العام  و التعامل معه بجهد و عمل مشترك  و تعاون كامل من الجميع </a:t>
            </a:r>
          </a:p>
        </p:txBody>
      </p:sp>
    </p:spTree>
    <p:extLst>
      <p:ext uri="{BB962C8B-B14F-4D97-AF65-F5344CB8AC3E}">
        <p14:creationId xmlns:p14="http://schemas.microsoft.com/office/powerpoint/2010/main" val="192208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764704"/>
            <a:ext cx="9036496" cy="60932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dirty="0"/>
              <a:t>الوصول الى شكل من أ</a:t>
            </a:r>
            <a:r>
              <a:rPr lang="ar-SA" b="1" dirty="0"/>
              <a:t>شكال التجانس </a:t>
            </a:r>
            <a:r>
              <a:rPr lang="ar-SA" b="1" dirty="0" smtClean="0"/>
              <a:t>العالمي  </a:t>
            </a:r>
            <a:r>
              <a:rPr lang="ar-SA" dirty="0"/>
              <a:t>سواء من خلال تقليل الفوارق </a:t>
            </a:r>
            <a:r>
              <a:rPr lang="ar-SA" dirty="0" smtClean="0"/>
              <a:t>في </a:t>
            </a:r>
            <a:r>
              <a:rPr lang="ar-SA" dirty="0"/>
              <a:t>مستويات المعيشة أو </a:t>
            </a:r>
            <a:r>
              <a:rPr lang="ar-SA" dirty="0" smtClean="0"/>
              <a:t>في </a:t>
            </a:r>
            <a:r>
              <a:rPr lang="ar-SA" dirty="0"/>
              <a:t>الحدود الدنيا لمتطلبات الحياة  أو </a:t>
            </a:r>
            <a:r>
              <a:rPr lang="ar-SA" dirty="0" err="1"/>
              <a:t>فى</a:t>
            </a:r>
            <a:r>
              <a:rPr lang="ar-SA" dirty="0"/>
              <a:t> حقوق الإنسان </a:t>
            </a:r>
            <a:r>
              <a:rPr lang="ar-SA" dirty="0" smtClean="0"/>
              <a:t>.</a:t>
            </a:r>
          </a:p>
          <a:p>
            <a:pPr>
              <a:buFont typeface="Wingdings" pitchFamily="2" charset="2"/>
              <a:buChar char="q"/>
            </a:pPr>
            <a:endParaRPr lang="ar-SA" dirty="0"/>
          </a:p>
          <a:p>
            <a:pPr>
              <a:buFont typeface="Wingdings" pitchFamily="2" charset="2"/>
              <a:buChar char="q"/>
            </a:pPr>
            <a:r>
              <a:rPr lang="ar-SA" dirty="0"/>
              <a:t>تنمية الاتجاه نحو </a:t>
            </a:r>
            <a:r>
              <a:rPr lang="ar-SA" b="1" dirty="0"/>
              <a:t>إيجاد لغة اصطلاحية </a:t>
            </a:r>
            <a:r>
              <a:rPr lang="ar-SA" dirty="0"/>
              <a:t>واحدة تتحول بالتدريج الى لغة وحيدة للعالم  يتم استخدامها </a:t>
            </a:r>
            <a:r>
              <a:rPr lang="ar-SA" dirty="0" smtClean="0"/>
              <a:t>وتبادلها </a:t>
            </a:r>
            <a:r>
              <a:rPr lang="ar-SA" dirty="0"/>
              <a:t>سواء بالتخاطب بين البشر، أو بين الحاسبات الالكترونية،  أو ما بين مراكز تبادل البيانات </a:t>
            </a:r>
            <a:r>
              <a:rPr lang="ar-SA" dirty="0" smtClean="0"/>
              <a:t>و </a:t>
            </a:r>
            <a:r>
              <a:rPr lang="ar-SA" dirty="0"/>
              <a:t>صناعة </a:t>
            </a:r>
            <a:r>
              <a:rPr lang="ar-SA" dirty="0" smtClean="0"/>
              <a:t>المعلومات.</a:t>
            </a:r>
          </a:p>
          <a:p>
            <a:pPr>
              <a:buFont typeface="Wingdings" pitchFamily="2" charset="2"/>
              <a:buChar char="q"/>
            </a:pPr>
            <a:endParaRPr lang="ar-SA" dirty="0"/>
          </a:p>
          <a:p>
            <a:pPr>
              <a:buFont typeface="Wingdings" pitchFamily="2" charset="2"/>
              <a:buChar char="q"/>
            </a:pPr>
            <a:r>
              <a:rPr lang="ar-SA" b="1" dirty="0"/>
              <a:t>الوصول الى </a:t>
            </a:r>
            <a:r>
              <a:rPr lang="ar-SA" b="1" dirty="0" smtClean="0"/>
              <a:t>الوحدة </a:t>
            </a:r>
            <a:r>
              <a:rPr lang="ar-SA" b="1" dirty="0"/>
              <a:t>الإنسانية جمعاء </a:t>
            </a:r>
            <a:r>
              <a:rPr lang="ar-SA" dirty="0"/>
              <a:t>و يستخدم لتحقيق هذا الهدف قدر متعاظم من الحراك </a:t>
            </a:r>
            <a:r>
              <a:rPr lang="ar-SA" dirty="0" smtClean="0"/>
              <a:t>الحضاري </a:t>
            </a:r>
            <a:r>
              <a:rPr lang="ar-SA" dirty="0"/>
              <a:t>لتأكيد الهوية العالمية  و لتحقيق تحسينات مضافة </a:t>
            </a:r>
            <a:r>
              <a:rPr lang="ar-SA" dirty="0" smtClean="0"/>
              <a:t>في </a:t>
            </a:r>
            <a:r>
              <a:rPr lang="ar-SA" dirty="0"/>
              <a:t>الوجدان و الضمير </a:t>
            </a:r>
            <a:r>
              <a:rPr lang="ar-SA" dirty="0" smtClean="0"/>
              <a:t>الإنساني </a:t>
            </a:r>
            <a:r>
              <a:rPr lang="ar-SA" dirty="0"/>
              <a:t>،و تنمية الإحساس بوحدة البشر و وحدة الحقوق لكل منهم  سواء </a:t>
            </a:r>
            <a:r>
              <a:rPr lang="ar-SA" b="1" dirty="0"/>
              <a:t>ما كان مرتبطا بحق الحياة و حق الوجود  و حق </a:t>
            </a:r>
            <a:r>
              <a:rPr lang="ar-SA" b="1" dirty="0" smtClean="0"/>
              <a:t>الاستمرار.</a:t>
            </a:r>
          </a:p>
          <a:p>
            <a:pPr marL="0" indent="0" algn="ctr">
              <a:buNone/>
            </a:pPr>
            <a:r>
              <a:rPr lang="ar-SA" b="1" dirty="0" smtClean="0">
                <a:solidFill>
                  <a:srgbClr val="00B050"/>
                </a:solidFill>
              </a:rPr>
              <a:t>قول الامام علي </a:t>
            </a:r>
            <a:r>
              <a:rPr lang="ar-SA" b="1" dirty="0">
                <a:solidFill>
                  <a:srgbClr val="00B050"/>
                </a:solidFill>
              </a:rPr>
              <a:t>ابن أبي </a:t>
            </a:r>
            <a:r>
              <a:rPr lang="ar-SA" b="1" dirty="0" smtClean="0">
                <a:solidFill>
                  <a:srgbClr val="00B050"/>
                </a:solidFill>
              </a:rPr>
              <a:t>طالب ع: يا </a:t>
            </a:r>
            <a:r>
              <a:rPr lang="ar-SA" b="1" dirty="0">
                <a:solidFill>
                  <a:srgbClr val="00B050"/>
                </a:solidFill>
              </a:rPr>
              <a:t>مالك إن الناس صنفان: </a:t>
            </a:r>
            <a:endParaRPr lang="ar-SA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ar-SA" b="1" dirty="0">
                <a:solidFill>
                  <a:srgbClr val="00B050"/>
                </a:solidFill>
              </a:rPr>
              <a:t> </a:t>
            </a:r>
            <a:r>
              <a:rPr lang="ar-SA" b="1" dirty="0" smtClean="0">
                <a:solidFill>
                  <a:srgbClr val="00B050"/>
                </a:solidFill>
              </a:rPr>
              <a:t>         (</a:t>
            </a:r>
            <a:r>
              <a:rPr lang="ar-SA" b="1" dirty="0">
                <a:solidFill>
                  <a:srgbClr val="00B050"/>
                </a:solidFill>
              </a:rPr>
              <a:t>إما أخ لك في الدين أو نظير لك في الخلق</a:t>
            </a:r>
            <a:r>
              <a:rPr lang="ar-SA" b="1" dirty="0" smtClean="0">
                <a:solidFill>
                  <a:srgbClr val="00B050"/>
                </a:solidFill>
              </a:rPr>
              <a:t>)</a:t>
            </a:r>
            <a:endParaRPr lang="ar-SA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67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5271864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ar-SA" dirty="0"/>
              <a:t>تعميق الإحساس و الشعور العام و المضمون </a:t>
            </a:r>
            <a:r>
              <a:rPr lang="ar-SA" dirty="0" smtClean="0"/>
              <a:t>الجوهري </a:t>
            </a:r>
            <a:r>
              <a:rPr lang="ar-SA" dirty="0"/>
              <a:t>بالإنسانية </a:t>
            </a:r>
            <a:r>
              <a:rPr lang="ar-SA" dirty="0" smtClean="0"/>
              <a:t>البشرية </a:t>
            </a:r>
            <a:r>
              <a:rPr lang="ar-SA" dirty="0"/>
              <a:t>و </a:t>
            </a:r>
            <a:r>
              <a:rPr lang="ar-SA" b="1" dirty="0"/>
              <a:t>إزالة كل أشكال التعصب و التمايز </a:t>
            </a:r>
            <a:r>
              <a:rPr lang="ar-SA" b="1" dirty="0" smtClean="0"/>
              <a:t>العنصري </a:t>
            </a:r>
            <a:r>
              <a:rPr lang="ar-SA" b="1" dirty="0"/>
              <a:t>و </a:t>
            </a:r>
            <a:r>
              <a:rPr lang="ar-SA" b="1" dirty="0" smtClean="0"/>
              <a:t>النوعي </a:t>
            </a:r>
            <a:r>
              <a:rPr lang="ar-SA" b="1" dirty="0"/>
              <a:t>وصولا إلى عالم </a:t>
            </a:r>
            <a:r>
              <a:rPr lang="ar-SA" b="1" dirty="0" smtClean="0"/>
              <a:t>إنساني </a:t>
            </a:r>
            <a:r>
              <a:rPr lang="ar-SA" b="1" dirty="0"/>
              <a:t>بعيدا عن التعصبات و التناقضات </a:t>
            </a:r>
            <a:r>
              <a:rPr lang="ar-SA" b="1" dirty="0" smtClean="0"/>
              <a:t>الانفرادية.</a:t>
            </a:r>
          </a:p>
          <a:p>
            <a:pPr algn="just">
              <a:buFont typeface="Wingdings" pitchFamily="2" charset="2"/>
              <a:buChar char="q"/>
            </a:pPr>
            <a:endParaRPr lang="ar-SA" dirty="0"/>
          </a:p>
          <a:p>
            <a:pPr algn="just">
              <a:buFont typeface="Wingdings" pitchFamily="2" charset="2"/>
              <a:buChar char="q"/>
            </a:pPr>
            <a:r>
              <a:rPr lang="ar-SA" dirty="0" smtClean="0"/>
              <a:t> </a:t>
            </a:r>
            <a:r>
              <a:rPr lang="ar-SA" b="1" dirty="0"/>
              <a:t>بعث رؤية جديدة بمثابة حركة تنوير </a:t>
            </a:r>
            <a:r>
              <a:rPr lang="ar-SA" dirty="0"/>
              <a:t>كبرى و استبصار و تبصير فاعلة يسرى و يداعب </a:t>
            </a:r>
            <a:r>
              <a:rPr lang="ar-SA" b="1" dirty="0"/>
              <a:t>طموحات </a:t>
            </a:r>
            <a:r>
              <a:rPr lang="ar-SA" dirty="0"/>
              <a:t>البشر باختلاف أجناسهم و شعوبهم و دولهم  و يخاطب</a:t>
            </a:r>
            <a:r>
              <a:rPr lang="ar-SA" b="1" dirty="0"/>
              <a:t> أحلامهم </a:t>
            </a:r>
            <a:r>
              <a:rPr lang="ar-SA" dirty="0"/>
              <a:t>و من ثم تصبح الرؤية فاعلة </a:t>
            </a:r>
            <a:r>
              <a:rPr lang="ar-SA" dirty="0" smtClean="0"/>
              <a:t>في </a:t>
            </a:r>
            <a:r>
              <a:rPr lang="ar-SA" dirty="0"/>
              <a:t>المنظور البشرى سواء من حيث الضمير أو من حيث الطموحات 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0945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cs typeface="PT Bold Dusky" pitchFamily="2" charset="-78"/>
              </a:rPr>
              <a:t>خصائص العولمة</a:t>
            </a:r>
            <a:endParaRPr lang="ar-SA" b="1" dirty="0">
              <a:cs typeface="PT Bold Dusky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484784"/>
            <a:ext cx="9036496" cy="4839816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ar-SA" dirty="0" smtClean="0"/>
              <a:t> سيطرة </a:t>
            </a:r>
            <a:r>
              <a:rPr lang="ar-SA" dirty="0"/>
              <a:t>الشركات متعددة الجنسيات على اقتصاديات العالم حيث تم اختراق أكثر من ( 30 ) ألف شركة متعددة الجنسيات إلى  ( 500 ) شركة كبرى </a:t>
            </a:r>
            <a:r>
              <a:rPr lang="ar-SA" dirty="0" smtClean="0"/>
              <a:t>في </a:t>
            </a:r>
            <a:r>
              <a:rPr lang="ar-SA" dirty="0"/>
              <a:t>العالم </a:t>
            </a:r>
            <a:r>
              <a:rPr lang="ar-SA" dirty="0" smtClean="0"/>
              <a:t>إيرادها </a:t>
            </a:r>
            <a:r>
              <a:rPr lang="ar-SA" dirty="0"/>
              <a:t>يعادل حوالى ( 41 % ) من النتائج المحلى </a:t>
            </a:r>
            <a:r>
              <a:rPr lang="ar-SA" dirty="0" smtClean="0"/>
              <a:t>الإجمالي العالمي  </a:t>
            </a:r>
            <a:r>
              <a:rPr lang="ar-SA" dirty="0"/>
              <a:t>، كما أن  ( 424 ) شركة من هذه الشركات تمتلكها مجموعة الدول الصناعية السبع الكبرى ، أمريكا واليابان وكندا وفرنسا وإنجلترا وألمانيا وإيطاليا </a:t>
            </a:r>
            <a:r>
              <a:rPr lang="ar-SA" dirty="0" smtClean="0"/>
              <a:t>.</a:t>
            </a:r>
          </a:p>
          <a:p>
            <a:pPr marL="0" indent="0" algn="just">
              <a:buNone/>
            </a:pPr>
            <a:endParaRPr lang="ar-SA" dirty="0"/>
          </a:p>
          <a:p>
            <a:pPr algn="just">
              <a:buFont typeface="Wingdings" pitchFamily="2" charset="2"/>
              <a:buChar char="q"/>
            </a:pPr>
            <a:r>
              <a:rPr lang="ar-SA" dirty="0" smtClean="0"/>
              <a:t> بروز </a:t>
            </a:r>
            <a:r>
              <a:rPr lang="ar-SA" dirty="0"/>
              <a:t>أحادية القطب </a:t>
            </a:r>
            <a:r>
              <a:rPr lang="ar-SA" dirty="0" smtClean="0"/>
              <a:t>التي </a:t>
            </a:r>
            <a:r>
              <a:rPr lang="ar-SA" dirty="0"/>
              <a:t>تعد من أهم سمات العولمة </a:t>
            </a:r>
            <a:r>
              <a:rPr lang="ar-SA" dirty="0" smtClean="0"/>
              <a:t>والتي </a:t>
            </a:r>
            <a:r>
              <a:rPr lang="ar-SA" dirty="0"/>
              <a:t>تتمثل </a:t>
            </a:r>
            <a:r>
              <a:rPr lang="ar-SA" dirty="0" smtClean="0"/>
              <a:t>في </a:t>
            </a:r>
            <a:r>
              <a:rPr lang="ar-SA" dirty="0"/>
              <a:t>الهيمنة الأمريكية على العالم والسيطرة السياسية والعسكرية والاقتصادية وامتلاك وسائل الاتصال والتكنولوجيا المتقدمة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546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96855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تراجع </a:t>
            </a:r>
            <a:r>
              <a:rPr lang="ar-SA" dirty="0"/>
              <a:t>دور الدولة وعجزها عن مواجهة الشركات متعددة الجنسيات </a:t>
            </a:r>
            <a:r>
              <a:rPr lang="ar-SA" dirty="0" smtClean="0"/>
              <a:t>التي </a:t>
            </a:r>
            <a:r>
              <a:rPr lang="ar-SA" dirty="0"/>
              <a:t>حلت محل الدولة </a:t>
            </a:r>
            <a:r>
              <a:rPr lang="ar-SA" dirty="0" smtClean="0"/>
              <a:t>في </a:t>
            </a:r>
            <a:r>
              <a:rPr lang="ar-SA" dirty="0"/>
              <a:t>بعض الدول المتقدمة  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endParaRPr lang="ar-SA" dirty="0"/>
          </a:p>
          <a:p>
            <a:pPr>
              <a:buFont typeface="Wingdings" pitchFamily="2" charset="2"/>
              <a:buChar char="q"/>
            </a:pPr>
            <a:r>
              <a:rPr lang="ar-SA" dirty="0" smtClean="0"/>
              <a:t>تكوين </a:t>
            </a:r>
            <a:r>
              <a:rPr lang="ar-SA" dirty="0"/>
              <a:t>نخبة من رجال الأعمال لا تنتمى إلى بلد معين  ،هدفها الأساسي </a:t>
            </a:r>
            <a:r>
              <a:rPr lang="ar-SA" dirty="0" smtClean="0"/>
              <a:t>السعي </a:t>
            </a:r>
            <a:r>
              <a:rPr lang="ar-SA" dirty="0"/>
              <a:t>لنقل نشاطها </a:t>
            </a:r>
            <a:r>
              <a:rPr lang="ar-SA" dirty="0" smtClean="0"/>
              <a:t>في أي </a:t>
            </a:r>
            <a:r>
              <a:rPr lang="ar-SA" dirty="0"/>
              <a:t>مكان وفق مقتضيات العائد </a:t>
            </a:r>
            <a:r>
              <a:rPr lang="ar-SA" dirty="0" smtClean="0"/>
              <a:t>المادي </a:t>
            </a:r>
            <a:r>
              <a:rPr lang="ar-SA" dirty="0"/>
              <a:t>على نطاق </a:t>
            </a:r>
            <a:r>
              <a:rPr lang="ar-SA" dirty="0" smtClean="0"/>
              <a:t>علمي  </a:t>
            </a:r>
            <a:r>
              <a:rPr lang="ar-SA" dirty="0"/>
              <a:t>.</a:t>
            </a:r>
          </a:p>
          <a:p>
            <a:pPr>
              <a:buFont typeface="Wingdings" pitchFamily="2" charset="2"/>
              <a:buChar char="q"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5276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4839816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ar-SA" dirty="0" smtClean="0"/>
              <a:t>تؤدى </a:t>
            </a:r>
            <a:r>
              <a:rPr lang="ar-SA" dirty="0"/>
              <a:t>العولمة إلى انقسام العالم إلى مناطق حضارية مغلقة وأخذ هذا الانقسام الشكل </a:t>
            </a:r>
            <a:r>
              <a:rPr lang="ar-SA" dirty="0" smtClean="0"/>
              <a:t>الثقافي </a:t>
            </a:r>
            <a:r>
              <a:rPr lang="ar-SA" dirty="0"/>
              <a:t>والحضاري وأصبح أكثر وضوحاً من </a:t>
            </a:r>
            <a:r>
              <a:rPr lang="ar-SA" dirty="0" smtClean="0"/>
              <a:t>أي </a:t>
            </a:r>
            <a:r>
              <a:rPr lang="ar-SA" dirty="0"/>
              <a:t>وقت مضى 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endParaRPr lang="ar-SA" dirty="0" smtClean="0"/>
          </a:p>
          <a:p>
            <a:pPr>
              <a:buFont typeface="Wingdings" pitchFamily="2" charset="2"/>
              <a:buChar char="q"/>
            </a:pPr>
            <a:r>
              <a:rPr lang="ar-SA" dirty="0"/>
              <a:t>تحقيق الوحدة والألفة والتأمل بين البشر دون اعتبار للعرق </a:t>
            </a:r>
            <a:r>
              <a:rPr lang="ar-SA" dirty="0" smtClean="0"/>
              <a:t>او الثقافة </a:t>
            </a:r>
            <a:r>
              <a:rPr lang="ar-SA" dirty="0"/>
              <a:t>أو الطبقة الاجتماعية والخلفية .</a:t>
            </a:r>
          </a:p>
          <a:p>
            <a:pPr>
              <a:buFont typeface="Wingdings" pitchFamily="2" charset="2"/>
              <a:buChar char="q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7211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6048672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ar-SA" b="1" dirty="0" smtClean="0">
                <a:solidFill>
                  <a:srgbClr val="FF0000"/>
                </a:solidFill>
              </a:rPr>
              <a:t>سؤال:</a:t>
            </a:r>
          </a:p>
          <a:p>
            <a:pPr>
              <a:buFont typeface="Wingdings" pitchFamily="2" charset="2"/>
              <a:buChar char="ü"/>
            </a:pPr>
            <a:r>
              <a:rPr lang="ar-SA" b="1" dirty="0" smtClean="0"/>
              <a:t>هنالك العديد من الاعتبارات التي من خلالها يمكن تحديد مفهوم </a:t>
            </a:r>
            <a:r>
              <a:rPr lang="ar-SA" b="1" dirty="0"/>
              <a:t>العولمة وعلاقته بالمفاهيم الاجتماعية </a:t>
            </a:r>
            <a:r>
              <a:rPr lang="ar-SA" b="1" dirty="0" smtClean="0"/>
              <a:t>الأخرى:</a:t>
            </a:r>
          </a:p>
          <a:p>
            <a:pPr marL="0" indent="0">
              <a:buNone/>
            </a:pPr>
            <a:endParaRPr lang="ar-SA" b="1" dirty="0" smtClean="0"/>
          </a:p>
          <a:p>
            <a:pPr algn="just">
              <a:buFont typeface="Wingdings" pitchFamily="2" charset="2"/>
              <a:buChar char="v"/>
            </a:pPr>
            <a:r>
              <a:rPr lang="ar-SA" b="1" dirty="0">
                <a:solidFill>
                  <a:srgbClr val="C00000"/>
                </a:solidFill>
              </a:rPr>
              <a:t>أن العولمة ظاهرة عالمية نشأت إثر تراكم عوامل عدة منها </a:t>
            </a:r>
            <a:r>
              <a:rPr lang="ar-SA" b="1" dirty="0">
                <a:solidFill>
                  <a:srgbClr val="FF0000"/>
                </a:solidFill>
              </a:rPr>
              <a:t>الاقتصادي ومنها الاجتماعي الثقافي ومنها السياسي ومنها العلمي التقني </a:t>
            </a:r>
            <a:r>
              <a:rPr lang="ar-SA" b="1" dirty="0">
                <a:solidFill>
                  <a:srgbClr val="C00000"/>
                </a:solidFill>
              </a:rPr>
              <a:t>فهي ليست محض </a:t>
            </a:r>
            <a:r>
              <a:rPr lang="ar-SA" b="1" dirty="0" smtClean="0">
                <a:solidFill>
                  <a:srgbClr val="C00000"/>
                </a:solidFill>
              </a:rPr>
              <a:t>صدفة.</a:t>
            </a:r>
          </a:p>
          <a:p>
            <a:pPr algn="just">
              <a:buFont typeface="Wingdings" pitchFamily="2" charset="2"/>
              <a:buChar char="v"/>
            </a:pPr>
            <a:r>
              <a:rPr lang="ar-SA" b="1" dirty="0" smtClean="0">
                <a:solidFill>
                  <a:srgbClr val="C00000"/>
                </a:solidFill>
              </a:rPr>
              <a:t> أن </a:t>
            </a:r>
            <a:r>
              <a:rPr lang="ar-SA" b="1" dirty="0">
                <a:solidFill>
                  <a:srgbClr val="C00000"/>
                </a:solidFill>
              </a:rPr>
              <a:t>العولمة تشير إلى مرحلة من مراحل التطور التاريخي للمجتمعات الإنسانية وكانت بدايتها الأولى مع دخول العالم عصر حرب النجوم وسباق التسلح </a:t>
            </a:r>
            <a:r>
              <a:rPr lang="ar-SA" b="1" dirty="0" smtClean="0">
                <a:solidFill>
                  <a:srgbClr val="C00000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r>
              <a:rPr lang="ar-SA" b="1" dirty="0">
                <a:solidFill>
                  <a:srgbClr val="C00000"/>
                </a:solidFill>
              </a:rPr>
              <a:t>أنه ليس ثمة دولة بعينها مسؤولة عن تطور هذه الظاهرة العالمية والتي تمثل مرحلة تطور زادت معها درجة تعقيد الحياة الاجتماعية . </a:t>
            </a:r>
          </a:p>
          <a:p>
            <a:pPr>
              <a:buFont typeface="Wingdings" pitchFamily="2" charset="2"/>
              <a:buChar char="v"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57074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4983832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ar-SA" b="1" dirty="0">
                <a:solidFill>
                  <a:srgbClr val="C00000"/>
                </a:solidFill>
              </a:rPr>
              <a:t>أن للعولمة أثارها الإيجابية وكذلك لها مضعفات سلبية لم تنجو منها حتى تلك الدول التي تدعي أنها المسؤولة عن نشؤ ظاهرة العولمة في العالم </a:t>
            </a:r>
            <a:r>
              <a:rPr lang="ar-SA" b="1" dirty="0" smtClean="0">
                <a:solidFill>
                  <a:srgbClr val="C00000"/>
                </a:solidFill>
              </a:rPr>
              <a:t>.</a:t>
            </a:r>
          </a:p>
          <a:p>
            <a:pPr marL="0" indent="0" algn="just">
              <a:buNone/>
            </a:pPr>
            <a:endParaRPr lang="ar-SA" b="1" dirty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ar-SA" b="1" dirty="0" smtClean="0">
                <a:solidFill>
                  <a:srgbClr val="C00000"/>
                </a:solidFill>
              </a:rPr>
              <a:t>أن </a:t>
            </a:r>
            <a:r>
              <a:rPr lang="ar-SA" b="1" dirty="0">
                <a:solidFill>
                  <a:srgbClr val="C00000"/>
                </a:solidFill>
              </a:rPr>
              <a:t>الشركات المتعددة الجنسيات والمتعدية الحدود، والثورة المعلوماتية، والتطورات الهائلة في مجالات عدة من أهمها الفلك والطب </a:t>
            </a:r>
            <a:r>
              <a:rPr lang="ar-SA" b="1" dirty="0">
                <a:solidFill>
                  <a:srgbClr val="FF0000"/>
                </a:solidFill>
              </a:rPr>
              <a:t>والكمبيوتر ليست إلا نتاج تراكم المعرفة العلمية ولم تكن في منشأها نتاج صدفة</a:t>
            </a:r>
            <a:r>
              <a:rPr lang="ar-SA" b="1" dirty="0">
                <a:solidFill>
                  <a:srgbClr val="C00000"/>
                </a:solidFill>
              </a:rPr>
              <a:t>، وهي من أبرز مؤشرات العولمة  . </a:t>
            </a:r>
          </a:p>
          <a:p>
            <a:pPr>
              <a:buFont typeface="Wingdings" pitchFamily="2" charset="2"/>
              <a:buChar char="v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9402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597666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ar-SA" sz="2800" b="1" dirty="0"/>
              <a:t>ومن أهم مؤشرات العولمة التي تطرح هي كالآتي </a:t>
            </a:r>
            <a:r>
              <a:rPr lang="ar-SA" sz="2800" b="1" dirty="0" smtClean="0"/>
              <a:t>:</a:t>
            </a:r>
          </a:p>
          <a:p>
            <a:pPr marL="0" indent="0">
              <a:buNone/>
            </a:pPr>
            <a:endParaRPr lang="ar-SA" dirty="0"/>
          </a:p>
          <a:p>
            <a:pPr>
              <a:buFont typeface="Wingdings" pitchFamily="2" charset="2"/>
              <a:buChar char="v"/>
            </a:pPr>
            <a:r>
              <a:rPr lang="ar-SA" b="1" dirty="0" smtClean="0">
                <a:solidFill>
                  <a:srgbClr val="FF0000"/>
                </a:solidFill>
              </a:rPr>
              <a:t>حرية </a:t>
            </a:r>
            <a:r>
              <a:rPr lang="ar-SA" b="1" dirty="0">
                <a:solidFill>
                  <a:srgbClr val="FF0000"/>
                </a:solidFill>
              </a:rPr>
              <a:t>حركة السلع والخدمات والأفكار </a:t>
            </a:r>
            <a:r>
              <a:rPr lang="ar-SA" b="1" dirty="0">
                <a:solidFill>
                  <a:srgbClr val="C00000"/>
                </a:solidFill>
              </a:rPr>
              <a:t>والتبادل الفوري دون حواجز أو حدود </a:t>
            </a:r>
            <a:r>
              <a:rPr lang="ar-SA" b="1" dirty="0" smtClean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endParaRPr lang="ar-SA" b="1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b="1" dirty="0" smtClean="0">
                <a:solidFill>
                  <a:srgbClr val="C00000"/>
                </a:solidFill>
              </a:rPr>
              <a:t>تحول </a:t>
            </a:r>
            <a:r>
              <a:rPr lang="ar-SA" b="1" dirty="0">
                <a:solidFill>
                  <a:srgbClr val="C00000"/>
                </a:solidFill>
              </a:rPr>
              <a:t>العالم إثر التطور التقني والتيار المعلوماتي إلى </a:t>
            </a:r>
            <a:r>
              <a:rPr lang="ar-SA" b="1" dirty="0">
                <a:solidFill>
                  <a:srgbClr val="FF0000"/>
                </a:solidFill>
              </a:rPr>
              <a:t>قرية كونية صغيرة بل كوخ إلكتروني . </a:t>
            </a:r>
            <a:endParaRPr lang="ar-SA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ar-SA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b="1" dirty="0" smtClean="0">
                <a:solidFill>
                  <a:srgbClr val="C00000"/>
                </a:solidFill>
              </a:rPr>
              <a:t>ظهور </a:t>
            </a:r>
            <a:r>
              <a:rPr lang="ar-SA" b="1" dirty="0">
                <a:solidFill>
                  <a:srgbClr val="C00000"/>
                </a:solidFill>
              </a:rPr>
              <a:t>نفوذ وسطوة </a:t>
            </a:r>
            <a:r>
              <a:rPr lang="ar-SA" b="1" dirty="0">
                <a:solidFill>
                  <a:srgbClr val="FF0000"/>
                </a:solidFill>
              </a:rPr>
              <a:t>الشركات متعددة ومتعدية الجنسيات </a:t>
            </a:r>
            <a:r>
              <a:rPr lang="ar-SA" b="1" dirty="0">
                <a:solidFill>
                  <a:srgbClr val="C00000"/>
                </a:solidFill>
              </a:rPr>
              <a:t>وفوق القومية . </a:t>
            </a:r>
            <a:endParaRPr lang="ar-SA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b="1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b="1" dirty="0" smtClean="0">
                <a:solidFill>
                  <a:srgbClr val="C00000"/>
                </a:solidFill>
              </a:rPr>
              <a:t>بروز </a:t>
            </a:r>
            <a:r>
              <a:rPr lang="ar-SA" b="1" dirty="0">
                <a:solidFill>
                  <a:srgbClr val="C00000"/>
                </a:solidFill>
              </a:rPr>
              <a:t>تيارات فكرية </a:t>
            </a:r>
            <a:r>
              <a:rPr lang="ar-SA" b="1" dirty="0" smtClean="0">
                <a:solidFill>
                  <a:srgbClr val="C00000"/>
                </a:solidFill>
              </a:rPr>
              <a:t>مناديه </a:t>
            </a:r>
            <a:r>
              <a:rPr lang="ar-SA" b="1" dirty="0">
                <a:solidFill>
                  <a:srgbClr val="FF0000"/>
                </a:solidFill>
              </a:rPr>
              <a:t>باحترام حقوق الإنسان </a:t>
            </a:r>
            <a:r>
              <a:rPr lang="ar-SA" b="1" dirty="0" smtClean="0">
                <a:solidFill>
                  <a:srgbClr val="C00000"/>
                </a:solidFill>
              </a:rPr>
              <a:t>وأدميته </a:t>
            </a:r>
            <a:r>
              <a:rPr lang="ar-SA" b="1" dirty="0">
                <a:solidFill>
                  <a:srgbClr val="C00000"/>
                </a:solidFill>
              </a:rPr>
              <a:t>ورفع الاستعباد والجور والطغيان والتعسف وكل أشكال الهيمنة والقهر . </a:t>
            </a:r>
            <a:endParaRPr lang="ar-SA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b="1" dirty="0" smtClean="0">
              <a:solidFill>
                <a:srgbClr val="C00000"/>
              </a:solidFill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ar-SA" b="1" dirty="0" smtClean="0">
                <a:solidFill>
                  <a:srgbClr val="00B050"/>
                </a:solidFill>
              </a:rPr>
              <a:t>قول </a:t>
            </a:r>
            <a:r>
              <a:rPr lang="ar-SA" b="1" dirty="0">
                <a:solidFill>
                  <a:srgbClr val="00B050"/>
                </a:solidFill>
              </a:rPr>
              <a:t>الامام علي ابن أبي طالب ع: يا مالك إن الناس صنفان</a:t>
            </a:r>
            <a:r>
              <a:rPr lang="ar-SA" b="1" dirty="0" smtClean="0">
                <a:solidFill>
                  <a:srgbClr val="00B050"/>
                </a:solidFill>
              </a:rPr>
              <a:t>:                                                                                                                               (</a:t>
            </a:r>
            <a:r>
              <a:rPr lang="ar-SA" b="1" dirty="0">
                <a:solidFill>
                  <a:srgbClr val="00B050"/>
                </a:solidFill>
              </a:rPr>
              <a:t>إما أخ لك في الدين أو نظير لك في الخلق)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6238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1845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4000" b="1" dirty="0"/>
              <a:t>ان أول من تبنى فكرة مفهوم العولمة هو عالم الاجتماع الكندي مارشال ماك من جامعة تورنتو </a:t>
            </a:r>
            <a:r>
              <a:rPr lang="ar-SA" sz="4000" b="1" dirty="0" err="1"/>
              <a:t>زبيغنيو</a:t>
            </a:r>
            <a:r>
              <a:rPr lang="ar-SA" sz="4000" b="1" dirty="0"/>
              <a:t> </a:t>
            </a:r>
            <a:r>
              <a:rPr lang="ar-SA" sz="4000" b="1" dirty="0" err="1"/>
              <a:t>بريجينسكي</a:t>
            </a:r>
            <a:r>
              <a:rPr lang="ar-SA" sz="4000" b="1" dirty="0"/>
              <a:t> مستشار الرئيس الأمريكي كارتر (</a:t>
            </a:r>
            <a:r>
              <a:rPr lang="ar-SA" sz="4000" b="1" dirty="0" smtClean="0"/>
              <a:t>1977-1980) </a:t>
            </a:r>
            <a:r>
              <a:rPr lang="ar-SA" sz="4000" b="1" dirty="0">
                <a:solidFill>
                  <a:srgbClr val="FF0000"/>
                </a:solidFill>
              </a:rPr>
              <a:t>الذي أكد على ضرورة أن تقدم أمريكا التي تمتلك (%65) من المادة الإعلامية على مستوى العالم نموذجاً كونياً للحداثة يحمل القيم الأمريكية. </a:t>
            </a:r>
          </a:p>
        </p:txBody>
      </p:sp>
    </p:spTree>
    <p:extLst>
      <p:ext uri="{BB962C8B-B14F-4D97-AF65-F5344CB8AC3E}">
        <p14:creationId xmlns:p14="http://schemas.microsoft.com/office/powerpoint/2010/main" val="260088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ايجابيات العولمة</a:t>
            </a:r>
          </a:p>
          <a:p>
            <a:pPr marL="0" indent="0">
              <a:buNone/>
            </a:pPr>
            <a:r>
              <a:rPr lang="ar-SA" sz="2800" b="1" dirty="0" smtClean="0"/>
              <a:t>1- </a:t>
            </a:r>
            <a:r>
              <a:rPr lang="ar-SA" sz="2800" b="1" dirty="0"/>
              <a:t>إن العولمة تعمل على استقرار الحياة الإنسانية وازدهارها، كما تؤثر تأثيرا إيجابيا في حركة التاريخ، </a:t>
            </a:r>
            <a:r>
              <a:rPr lang="ar-SA" sz="2800" b="1" dirty="0">
                <a:solidFill>
                  <a:srgbClr val="FF0000"/>
                </a:solidFill>
              </a:rPr>
              <a:t>وتعمل على خلق نوع من التعاون في جميع المجالات.</a:t>
            </a:r>
          </a:p>
          <a:p>
            <a:pPr marL="0" indent="0">
              <a:buNone/>
            </a:pPr>
            <a:r>
              <a:rPr lang="ar-SA" sz="2800" b="1" dirty="0"/>
              <a:t>2- إيجاد نوع من </a:t>
            </a:r>
            <a:r>
              <a:rPr lang="ar-SA" sz="2800" b="1" dirty="0">
                <a:solidFill>
                  <a:srgbClr val="FF0000"/>
                </a:solidFill>
              </a:rPr>
              <a:t>الحوار المتبادل بين الأديان والثقافات </a:t>
            </a:r>
            <a:r>
              <a:rPr lang="ar-SA" sz="2800" b="1" dirty="0"/>
              <a:t>والذي يؤدي بدوره إلى ترسيخ التعاون والتعايش بين الشعوب.</a:t>
            </a:r>
          </a:p>
          <a:p>
            <a:pPr marL="0" indent="0">
              <a:buNone/>
            </a:pPr>
            <a:r>
              <a:rPr lang="ar-SA" sz="2800" b="1" dirty="0"/>
              <a:t>3- </a:t>
            </a:r>
            <a:r>
              <a:rPr lang="ar-SA" sz="2800" b="1" dirty="0">
                <a:solidFill>
                  <a:srgbClr val="FF0000"/>
                </a:solidFill>
              </a:rPr>
              <a:t>إلغاء المسافات بين الدول </a:t>
            </a:r>
            <a:r>
              <a:rPr lang="ar-SA" sz="2800" b="1" dirty="0"/>
              <a:t>وتوحيد المقاييس والمواصفات </a:t>
            </a:r>
            <a:r>
              <a:rPr lang="ar-SA" sz="2800" b="1" dirty="0">
                <a:solidFill>
                  <a:srgbClr val="FF0000"/>
                </a:solidFill>
              </a:rPr>
              <a:t>للمنتجات</a:t>
            </a:r>
            <a:r>
              <a:rPr lang="ar-SA" sz="2800" b="1" dirty="0"/>
              <a:t> في مختلف ب</a:t>
            </a:r>
            <a:r>
              <a:rPr lang="ar-SA" sz="2800" b="1" dirty="0" smtClean="0"/>
              <a:t>قاع </a:t>
            </a:r>
            <a:r>
              <a:rPr lang="ar-SA" sz="2800" b="1" dirty="0"/>
              <a:t>العالم، وتحسين جودتها.</a:t>
            </a:r>
          </a:p>
          <a:p>
            <a:pPr marL="0" indent="0">
              <a:buNone/>
            </a:pPr>
            <a:r>
              <a:rPr lang="ar-SA" sz="2800" b="1" dirty="0"/>
              <a:t>4- إزالة التجزئة الاقتصادية، وتوفير الديمقراطية الاجتماعية.</a:t>
            </a:r>
          </a:p>
          <a:p>
            <a:pPr marL="0" indent="0">
              <a:buNone/>
            </a:pPr>
            <a:r>
              <a:rPr lang="ar-SA" sz="2800" b="1" dirty="0"/>
              <a:t>5- تتيح الفرص لمن لديه المهارة والقدرة للعمل والاستفادة من خبراته، كما </a:t>
            </a:r>
            <a:r>
              <a:rPr lang="ar-SA" sz="2800" b="1" dirty="0">
                <a:solidFill>
                  <a:srgbClr val="00B050"/>
                </a:solidFill>
              </a:rPr>
              <a:t>تساعد الدول الفقيرة للخروج على أزماتها.</a:t>
            </a:r>
          </a:p>
          <a:p>
            <a:pPr marL="0" indent="0">
              <a:buNone/>
            </a:pPr>
            <a:r>
              <a:rPr lang="ar-SA" sz="2800" b="1" dirty="0"/>
              <a:t>6- فتح المجال أمام الأفراد لاختيار </a:t>
            </a:r>
            <a:r>
              <a:rPr lang="ar-SA" sz="2800" b="1" dirty="0">
                <a:solidFill>
                  <a:srgbClr val="FF0000"/>
                </a:solidFill>
              </a:rPr>
              <a:t>ما يلائمهم من الثقافات</a:t>
            </a:r>
          </a:p>
          <a:p>
            <a:pPr marL="0" indent="0">
              <a:buNone/>
            </a:pP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18257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63367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سلبيات العولمة</a:t>
            </a:r>
          </a:p>
          <a:p>
            <a:pPr marL="0" indent="0">
              <a:buNone/>
            </a:pPr>
            <a:r>
              <a:rPr lang="ar-SA" sz="3200" b="1" dirty="0" smtClean="0"/>
              <a:t>1- </a:t>
            </a:r>
            <a:r>
              <a:rPr lang="ar-SA" sz="3200" b="1" dirty="0">
                <a:solidFill>
                  <a:srgbClr val="00B050"/>
                </a:solidFill>
              </a:rPr>
              <a:t>زيادة سيطرة الشركات متعددة الجنسيات على حركة التجارة والاستثمار مما </a:t>
            </a:r>
            <a:r>
              <a:rPr lang="ar-SA" sz="3200" b="1" dirty="0"/>
              <a:t>سيؤدي إلى زيادة اعتماد الدول النامية على الواردات من هذه الشركات الأمر الذي يؤدي إلى ضعف الإنتاج في </a:t>
            </a:r>
            <a:r>
              <a:rPr lang="ar-SA" sz="3200" b="1" dirty="0">
                <a:solidFill>
                  <a:srgbClr val="FF0000"/>
                </a:solidFill>
              </a:rPr>
              <a:t>الدول النامية لعدم قدرتها على المنافسة</a:t>
            </a:r>
            <a:r>
              <a:rPr lang="ar-SA" sz="3200" b="1" dirty="0"/>
              <a:t>.</a:t>
            </a:r>
          </a:p>
          <a:p>
            <a:pPr marL="0" indent="0">
              <a:buNone/>
            </a:pPr>
            <a:r>
              <a:rPr lang="ar-SA" sz="3200" b="1" dirty="0"/>
              <a:t>2- </a:t>
            </a:r>
            <a:r>
              <a:rPr lang="ar-SA" sz="3200" b="1" dirty="0">
                <a:solidFill>
                  <a:srgbClr val="00B050"/>
                </a:solidFill>
              </a:rPr>
              <a:t>زيادة البطالة في الدول النامية، </a:t>
            </a:r>
            <a:r>
              <a:rPr lang="ar-SA" sz="3200" b="1" dirty="0"/>
              <a:t>وذلك لعجز هذه الدول عن منافسة الشركات العظمى في التجارة.</a:t>
            </a:r>
          </a:p>
          <a:p>
            <a:pPr marL="0" indent="0">
              <a:buNone/>
            </a:pPr>
            <a:r>
              <a:rPr lang="ar-SA" sz="3200" b="1" dirty="0"/>
              <a:t>3- ارتفاع قيمة تداول العملات الأجنبية والأدوات المالية إلى الضعف.</a:t>
            </a:r>
          </a:p>
          <a:p>
            <a:pPr marL="0" indent="0">
              <a:buNone/>
            </a:pPr>
            <a:r>
              <a:rPr lang="ar-SA" sz="3200" b="1" dirty="0"/>
              <a:t>4- تقليص دور الحكومات والمنظمات الدولية في تنظيم الإعلام لصالح الشركات الاحتكارية متعددة الجنسيات.</a:t>
            </a:r>
          </a:p>
          <a:p>
            <a:pPr marL="0" indent="0">
              <a:buNone/>
            </a:pPr>
            <a:r>
              <a:rPr lang="ar-SA" sz="3200" b="1" dirty="0"/>
              <a:t>5- هدم الهوية الثقافية للأمة.</a:t>
            </a:r>
          </a:p>
          <a:p>
            <a:pPr marL="0" indent="0">
              <a:buNone/>
            </a:pP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328252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algn="just"/>
            <a:r>
              <a:rPr lang="ar-SA" sz="3200" dirty="0"/>
              <a:t>ان العلاقة بين العولمة والهوية الثقافية </a:t>
            </a:r>
            <a:r>
              <a:rPr lang="ar-SA" sz="3200" dirty="0" smtClean="0"/>
              <a:t>هي علاقة </a:t>
            </a:r>
            <a:r>
              <a:rPr lang="ar-SA" sz="3200" b="1" dirty="0" smtClean="0"/>
              <a:t>تنافر وتصادم وصراع</a:t>
            </a:r>
            <a:r>
              <a:rPr lang="ar-SA" sz="3200" dirty="0" smtClean="0"/>
              <a:t> </a:t>
            </a:r>
            <a:r>
              <a:rPr lang="ar-SA" sz="3200" b="1" dirty="0">
                <a:solidFill>
                  <a:srgbClr val="00B050"/>
                </a:solidFill>
              </a:rPr>
              <a:t>إذ تسعى العولمة إلي خلق وحدة ومنظومة متكاملة</a:t>
            </a:r>
            <a:r>
              <a:rPr lang="ar-SA" sz="3200" dirty="0"/>
              <a:t>، </a:t>
            </a:r>
            <a:r>
              <a:rPr lang="ar-SA" sz="3200" b="1" dirty="0"/>
              <a:t>في حين تدافع الهوية عن التنوع والتعد</a:t>
            </a:r>
            <a:r>
              <a:rPr lang="ar-SA" sz="3200" dirty="0"/>
              <a:t>د. كما نجد </a:t>
            </a:r>
            <a:r>
              <a:rPr lang="ar-SA" sz="3200" b="1" dirty="0"/>
              <a:t>العولمة تهدف إلى القضاء على الحدود والخصوصيات المختلفة بينما الهوية تسعى إلى الاعتراف بعالم الاختلافات وترفض الذوبان، وباختصار</a:t>
            </a:r>
            <a:r>
              <a:rPr lang="ar-SA" sz="3200" dirty="0"/>
              <a:t> </a:t>
            </a:r>
            <a:r>
              <a:rPr lang="ar-SA" sz="3200" b="1" dirty="0">
                <a:solidFill>
                  <a:srgbClr val="00B050"/>
                </a:solidFill>
              </a:rPr>
              <a:t>فالعولمة تبحث عن العام والشامل </a:t>
            </a:r>
            <a:r>
              <a:rPr lang="ar-SA" sz="3200" b="1" dirty="0">
                <a:solidFill>
                  <a:srgbClr val="FF0000"/>
                </a:solidFill>
              </a:rPr>
              <a:t>بينما الهوية هي انتقال من العام إلى الخاص ومن الشامل إلى المحدود</a:t>
            </a:r>
          </a:p>
        </p:txBody>
      </p:sp>
    </p:spTree>
    <p:extLst>
      <p:ext uri="{BB962C8B-B14F-4D97-AF65-F5344CB8AC3E}">
        <p14:creationId xmlns:p14="http://schemas.microsoft.com/office/powerpoint/2010/main" val="397089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/>
          </a:bodyPr>
          <a:lstStyle/>
          <a:p>
            <a:pPr algn="ctr"/>
            <a:r>
              <a:rPr lang="ar-SA" sz="4000" dirty="0"/>
              <a:t>كيف نستفيد من إيجابيات العولمة، وكيف نتقي </a:t>
            </a:r>
            <a:r>
              <a:rPr lang="ar-SA" sz="4000" dirty="0" smtClean="0"/>
              <a:t>شرها؟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100709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559896"/>
          </a:xfrm>
        </p:spPr>
        <p:txBody>
          <a:bodyPr/>
          <a:lstStyle/>
          <a:p>
            <a:r>
              <a:rPr lang="ar-SA" b="1" dirty="0" smtClean="0">
                <a:solidFill>
                  <a:srgbClr val="00B050"/>
                </a:solidFill>
              </a:rPr>
              <a:t>الابتعاد </a:t>
            </a:r>
            <a:r>
              <a:rPr lang="ar-SA" b="1" dirty="0">
                <a:solidFill>
                  <a:srgbClr val="00B050"/>
                </a:solidFill>
              </a:rPr>
              <a:t>عن التعصب والتمذهب والطائفية، </a:t>
            </a:r>
            <a:r>
              <a:rPr lang="ar-SA" dirty="0"/>
              <a:t>لأننا نملك شريان حضاري وثقافي مركزي لا بد إن تتمثل فيه التعددية والشفافية والانفتاح المعاصر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dirty="0"/>
              <a:t> </a:t>
            </a:r>
            <a:r>
              <a:rPr lang="ar-SA" b="1" dirty="0" smtClean="0">
                <a:solidFill>
                  <a:srgbClr val="00B050"/>
                </a:solidFill>
              </a:rPr>
              <a:t>تنمية </a:t>
            </a:r>
            <a:r>
              <a:rPr lang="ar-SA" b="1" dirty="0">
                <a:solidFill>
                  <a:srgbClr val="00B050"/>
                </a:solidFill>
              </a:rPr>
              <a:t>التفكير بوسائل تربوية متطورة تتلاقى مع روح العلم والتفكير النقدي وحرية الرأي</a:t>
            </a:r>
            <a:r>
              <a:rPr lang="ar-SA" dirty="0"/>
              <a:t>. والتحرر من رواسب الماضي العقيم والحفاظ على ثرواته الحضارية والدينية والثقافية</a:t>
            </a:r>
            <a:r>
              <a:rPr lang="ar-SA" dirty="0" smtClean="0"/>
              <a:t>...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dirty="0"/>
              <a:t> </a:t>
            </a:r>
            <a:r>
              <a:rPr lang="ar-SA" b="1" dirty="0" smtClean="0">
                <a:solidFill>
                  <a:srgbClr val="00B050"/>
                </a:solidFill>
              </a:rPr>
              <a:t>الحاجة </a:t>
            </a:r>
            <a:r>
              <a:rPr lang="ar-SA" b="1" dirty="0">
                <a:solidFill>
                  <a:srgbClr val="00B050"/>
                </a:solidFill>
              </a:rPr>
              <a:t>إلى تفكير جديد يعمل على إنتاج تاريخ جديد وتشريع جديد وتعليم جديد ومنهج جديد </a:t>
            </a:r>
            <a:r>
              <a:rPr lang="ar-SA" dirty="0"/>
              <a:t>... وذلك من خلال تشكيل بنى اجتماعية موحدة ومتحضرة لها القدرة على الحركة والتفاعل مع الآخرين على اختلاف مذاهبهم....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3971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548680"/>
            <a:ext cx="8784976" cy="6120680"/>
          </a:xfrm>
        </p:spPr>
        <p:txBody>
          <a:bodyPr/>
          <a:lstStyle/>
          <a:p>
            <a:r>
              <a:rPr lang="ar-SA" b="1" dirty="0"/>
              <a:t> </a:t>
            </a:r>
            <a:r>
              <a:rPr lang="ar-SA" b="1" dirty="0" smtClean="0"/>
              <a:t>وضع </a:t>
            </a:r>
            <a:r>
              <a:rPr lang="ar-SA" b="1" dirty="0"/>
              <a:t>سياسات وطنية راسخة </a:t>
            </a:r>
            <a:r>
              <a:rPr lang="ar-SA" dirty="0"/>
              <a:t>وليس شعارات وهمية خاوية تجاه الغزو بأنواعه المختلفة: الثقافية والأخلاقية</a:t>
            </a:r>
            <a:r>
              <a:rPr lang="ar-SA" dirty="0" smtClean="0"/>
              <a:t>....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dirty="0"/>
              <a:t> </a:t>
            </a:r>
            <a:r>
              <a:rPr lang="ar-SA" dirty="0" smtClean="0"/>
              <a:t>التفاعل </a:t>
            </a:r>
            <a:r>
              <a:rPr lang="ar-SA" dirty="0"/>
              <a:t>بين التراث القومي والحاجات المعاصرة</a:t>
            </a:r>
            <a:r>
              <a:rPr lang="ar-SA" b="1" dirty="0">
                <a:solidFill>
                  <a:srgbClr val="00B050"/>
                </a:solidFill>
              </a:rPr>
              <a:t>. والانفتاح إلى الأنظمة التربوية العالمية بطريقة هادئة وعلمية وواعية وناضجة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dirty="0"/>
              <a:t> </a:t>
            </a:r>
            <a:r>
              <a:rPr lang="ar-SA" b="1" dirty="0" smtClean="0">
                <a:solidFill>
                  <a:srgbClr val="00B050"/>
                </a:solidFill>
              </a:rPr>
              <a:t>تولي </a:t>
            </a:r>
            <a:r>
              <a:rPr lang="ar-SA" b="1" dirty="0">
                <a:solidFill>
                  <a:srgbClr val="00B050"/>
                </a:solidFill>
              </a:rPr>
              <a:t>السياسات التربوية المعاصرة </a:t>
            </a:r>
            <a:r>
              <a:rPr lang="ar-SA" dirty="0"/>
              <a:t>مبدأ الثقافة الحاسوبية الاجتماعية بحيث تكون متماشية مع ثقافة حاسوبية تعليمية شاملة متكاملة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endParaRPr lang="ar-SA" dirty="0"/>
          </a:p>
          <a:p>
            <a:pPr algn="just"/>
            <a:r>
              <a:rPr lang="ar-SA" dirty="0"/>
              <a:t> </a:t>
            </a:r>
            <a:r>
              <a:rPr lang="ar-SA" b="1" dirty="0" smtClean="0">
                <a:solidFill>
                  <a:srgbClr val="00B050"/>
                </a:solidFill>
              </a:rPr>
              <a:t>زرع </a:t>
            </a:r>
            <a:r>
              <a:rPr lang="ar-SA" b="1" dirty="0">
                <a:solidFill>
                  <a:srgbClr val="00B050"/>
                </a:solidFill>
              </a:rPr>
              <a:t>انفتاحات داخلية </a:t>
            </a:r>
            <a:r>
              <a:rPr lang="ar-SA" dirty="0"/>
              <a:t>واسعة الجوانب بين مختلف الاتجاهات تمارس فيها الديمقراطية الحقيقية ويتقبل كل تيار أو اتجاه الحد الأدنى من التنازل من أجل الصالح العام والواقع الراهن والمصير الواحد.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2316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692696"/>
            <a:ext cx="8856984" cy="6048672"/>
          </a:xfrm>
        </p:spPr>
        <p:txBody>
          <a:bodyPr/>
          <a:lstStyle/>
          <a:p>
            <a:r>
              <a:rPr lang="ar-SA" b="1" dirty="0">
                <a:solidFill>
                  <a:srgbClr val="00B050"/>
                </a:solidFill>
              </a:rPr>
              <a:t> </a:t>
            </a:r>
            <a:r>
              <a:rPr lang="ar-SA" b="1" dirty="0" smtClean="0">
                <a:solidFill>
                  <a:srgbClr val="00B050"/>
                </a:solidFill>
              </a:rPr>
              <a:t>الاهتمام بالفكر </a:t>
            </a:r>
            <a:r>
              <a:rPr lang="ar-SA" b="1" dirty="0">
                <a:solidFill>
                  <a:srgbClr val="00B050"/>
                </a:solidFill>
              </a:rPr>
              <a:t>التربوية ومحاربة هجرتها وكسب رضاها </a:t>
            </a:r>
            <a:r>
              <a:rPr lang="ar-SA" dirty="0"/>
              <a:t>وتوفير الفرص والحوافز أمامها للعمل وللتطوير. والحث على تنمية الفكر الإبداعي في التربية من خلال خلق الوسط العلمي وتطوير بيئة البحث (الموارد البشرية، المادية، التفاعل المهني، التواصل الاجتماعي</a:t>
            </a:r>
            <a:r>
              <a:rPr lang="ar-SA" dirty="0" smtClean="0"/>
              <a:t>....)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b="1" dirty="0">
                <a:solidFill>
                  <a:srgbClr val="00B050"/>
                </a:solidFill>
              </a:rPr>
              <a:t> </a:t>
            </a:r>
            <a:r>
              <a:rPr lang="ar-SA" b="1" dirty="0" smtClean="0">
                <a:solidFill>
                  <a:srgbClr val="00B050"/>
                </a:solidFill>
              </a:rPr>
              <a:t>رصد </a:t>
            </a:r>
            <a:r>
              <a:rPr lang="ar-SA" b="1" dirty="0">
                <a:solidFill>
                  <a:srgbClr val="00B050"/>
                </a:solidFill>
              </a:rPr>
              <a:t>ميزانية من الدخل الوطني للتطوير التربوي والبحث العلمي الحقيقي لإنعاش الاقتصاد وتطويره. </a:t>
            </a:r>
            <a:r>
              <a:rPr lang="ar-SA" dirty="0"/>
              <a:t>لان "التربية ثروة واستثمار</a:t>
            </a:r>
            <a:r>
              <a:rPr lang="ar-SA" dirty="0" smtClean="0"/>
              <a:t>".</a:t>
            </a:r>
          </a:p>
          <a:p>
            <a:pPr marL="0" indent="0">
              <a:buNone/>
            </a:pPr>
            <a:endParaRPr lang="ar-SA" dirty="0"/>
          </a:p>
          <a:p>
            <a:pPr algn="justLow"/>
            <a:r>
              <a:rPr lang="ar-SA" dirty="0"/>
              <a:t> </a:t>
            </a:r>
            <a:r>
              <a:rPr lang="ar-SA" b="1" dirty="0" smtClean="0">
                <a:solidFill>
                  <a:srgbClr val="00B050"/>
                </a:solidFill>
              </a:rPr>
              <a:t>المحافظة </a:t>
            </a:r>
            <a:r>
              <a:rPr lang="ar-SA" b="1" dirty="0">
                <a:solidFill>
                  <a:srgbClr val="00B050"/>
                </a:solidFill>
              </a:rPr>
              <a:t>على الهوية العربية الإسلامية. </a:t>
            </a:r>
            <a:r>
              <a:rPr lang="ar-SA" dirty="0"/>
              <a:t>فلكل أمة هوية </a:t>
            </a:r>
            <a:r>
              <a:rPr lang="ar-SA" dirty="0" smtClean="0"/>
              <a:t>.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1543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44624"/>
            <a:ext cx="4608512" cy="324036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4624"/>
            <a:ext cx="4320479" cy="3240360"/>
          </a:xfrm>
          <a:prstGeom prst="rect">
            <a:avLst/>
          </a:prstGeom>
        </p:spPr>
      </p:pic>
      <p:pic>
        <p:nvPicPr>
          <p:cNvPr id="1026" name="Picture 2" descr="C:\Users\DELL\Desktop\الهوية-والعولمة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842493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95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908720"/>
            <a:ext cx="7272808" cy="5256584"/>
          </a:xfrm>
        </p:spPr>
      </p:pic>
    </p:spTree>
    <p:extLst>
      <p:ext uri="{BB962C8B-B14F-4D97-AF65-F5344CB8AC3E}">
        <p14:creationId xmlns:p14="http://schemas.microsoft.com/office/powerpoint/2010/main" val="166388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772816"/>
            <a:ext cx="9036496" cy="208823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SA" sz="6000" b="1" dirty="0" smtClean="0"/>
              <a:t>سؤال :</a:t>
            </a:r>
          </a:p>
          <a:p>
            <a:pPr marL="0" indent="0" algn="ctr">
              <a:buNone/>
            </a:pPr>
            <a:r>
              <a:rPr lang="ar-SA" sz="6000" b="1" dirty="0" smtClean="0"/>
              <a:t>هل السياحة </a:t>
            </a:r>
            <a:r>
              <a:rPr lang="ar-SA" sz="6000" b="1" dirty="0"/>
              <a:t>أحد مظاهر العولمة </a:t>
            </a:r>
            <a:r>
              <a:rPr lang="ar-SA" sz="6000" b="1" dirty="0" smtClean="0"/>
              <a:t>؟</a:t>
            </a:r>
          </a:p>
          <a:p>
            <a:pPr marL="0" indent="0">
              <a:buNone/>
            </a:pPr>
            <a:endParaRPr lang="ar-SA" sz="4400" b="1" dirty="0"/>
          </a:p>
        </p:txBody>
      </p:sp>
    </p:spTree>
    <p:extLst>
      <p:ext uri="{BB962C8B-B14F-4D97-AF65-F5344CB8AC3E}">
        <p14:creationId xmlns:p14="http://schemas.microsoft.com/office/powerpoint/2010/main" val="415524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472608"/>
          </a:xfrm>
        </p:spPr>
        <p:txBody>
          <a:bodyPr>
            <a:normAutofit/>
          </a:bodyPr>
          <a:lstStyle/>
          <a:p>
            <a:r>
              <a:rPr lang="ar-SA" b="1" dirty="0" smtClean="0"/>
              <a:t>نعم وذلك من </a:t>
            </a:r>
            <a:r>
              <a:rPr lang="ar-SA" b="1" dirty="0"/>
              <a:t>خلال حركة السياح عبر العالم وتنقلهم </a:t>
            </a:r>
            <a:r>
              <a:rPr lang="ar-SA" b="1" dirty="0" smtClean="0"/>
              <a:t>المستمر. </a:t>
            </a:r>
          </a:p>
          <a:p>
            <a:r>
              <a:rPr lang="ar-SA" b="1" dirty="0" smtClean="0"/>
              <a:t> </a:t>
            </a:r>
            <a:r>
              <a:rPr lang="ar-SA" b="1" dirty="0"/>
              <a:t>السياحة هي </a:t>
            </a:r>
            <a:r>
              <a:rPr lang="ar-SA" b="1" dirty="0" smtClean="0"/>
              <a:t>نوع من انواع </a:t>
            </a:r>
            <a:r>
              <a:rPr lang="ar-SA" b="1" dirty="0"/>
              <a:t>من التبادل الثقافي الذي </a:t>
            </a:r>
            <a:r>
              <a:rPr lang="ar-SA" b="1" dirty="0" smtClean="0"/>
              <a:t>يُمكن </a:t>
            </a:r>
            <a:r>
              <a:rPr lang="ar-SA" b="1" dirty="0"/>
              <a:t>الشعوب والدول من معرفة ثقافات وعادات شعوب أخرى وأماكن </a:t>
            </a:r>
            <a:r>
              <a:rPr lang="ar-SA" b="1" dirty="0" smtClean="0"/>
              <a:t>أخرى.</a:t>
            </a:r>
          </a:p>
          <a:p>
            <a:r>
              <a:rPr lang="ar-SA" b="1" dirty="0">
                <a:solidFill>
                  <a:srgbClr val="00B050"/>
                </a:solidFill>
              </a:rPr>
              <a:t>تعمل السياحة على دمج المناطق السياحية ضمن الأنماط الثقافية العالمية </a:t>
            </a:r>
            <a:r>
              <a:rPr lang="ar-SA" b="1" dirty="0" smtClean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endParaRPr lang="ar-SA" dirty="0" smtClean="0"/>
          </a:p>
          <a:p>
            <a:pPr algn="ctr">
              <a:buFont typeface="Wingdings" pitchFamily="2" charset="2"/>
              <a:buChar char="Ø"/>
            </a:pPr>
            <a:r>
              <a:rPr lang="ar-SA" dirty="0" smtClean="0"/>
              <a:t>هنالك العديد </a:t>
            </a:r>
            <a:r>
              <a:rPr lang="ar-SA" dirty="0"/>
              <a:t>من الأمثلة التي </a:t>
            </a:r>
            <a:r>
              <a:rPr lang="ar-SA" dirty="0" smtClean="0"/>
              <a:t>تبين دعم السياحة </a:t>
            </a:r>
            <a:r>
              <a:rPr lang="ar-SA" dirty="0"/>
              <a:t>للعولمة </a:t>
            </a:r>
            <a:r>
              <a:rPr lang="ar-SA" dirty="0" smtClean="0"/>
              <a:t>:</a:t>
            </a:r>
          </a:p>
          <a:p>
            <a:r>
              <a:rPr lang="ar-SA" dirty="0" smtClean="0"/>
              <a:t> </a:t>
            </a:r>
            <a:r>
              <a:rPr lang="ar-SA" dirty="0"/>
              <a:t>كتقديم وميل الفنادق الى تقديم الوجبات السائدة في بلاد النشأة </a:t>
            </a:r>
            <a:r>
              <a:rPr lang="ar-SA" dirty="0" smtClean="0"/>
              <a:t>.</a:t>
            </a:r>
          </a:p>
          <a:p>
            <a:r>
              <a:rPr lang="ar-SA" dirty="0" smtClean="0"/>
              <a:t>اعتماد </a:t>
            </a:r>
            <a:r>
              <a:rPr lang="ar-SA" dirty="0"/>
              <a:t>العديد من دول العالم الثالث في تخطيطها السياحي على خبراء ، </a:t>
            </a:r>
            <a:r>
              <a:rPr lang="ar-SA" dirty="0" smtClean="0"/>
              <a:t>ومصممي </a:t>
            </a:r>
            <a:r>
              <a:rPr lang="ar-SA" dirty="0"/>
              <a:t>برامج من البلاد </a:t>
            </a:r>
            <a:r>
              <a:rPr lang="ar-SA" dirty="0" smtClean="0"/>
              <a:t>(المصدرة )للسياح </a:t>
            </a:r>
            <a:r>
              <a:rPr lang="ar-SA" dirty="0"/>
              <a:t>ضماناً لنجاح المشروع السياحي </a:t>
            </a:r>
            <a:r>
              <a:rPr lang="ar-SA" dirty="0" smtClean="0"/>
              <a:t>. </a:t>
            </a:r>
            <a:endParaRPr lang="ar-SA" dirty="0"/>
          </a:p>
          <a:p>
            <a:r>
              <a:rPr lang="ar-SA" dirty="0" smtClean="0"/>
              <a:t>الاستعانة  </a:t>
            </a:r>
            <a:r>
              <a:rPr lang="ar-SA" dirty="0"/>
              <a:t>بالمعدات  والتجهيزات من الدول التي يأتي منها هؤلاء السياح ، كتوفير السيارات وغيرها .</a:t>
            </a:r>
          </a:p>
        </p:txBody>
      </p:sp>
    </p:spTree>
    <p:extLst>
      <p:ext uri="{BB962C8B-B14F-4D97-AF65-F5344CB8AC3E}">
        <p14:creationId xmlns:p14="http://schemas.microsoft.com/office/powerpoint/2010/main" val="416496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764704"/>
            <a:ext cx="8784976" cy="5832648"/>
          </a:xfrm>
        </p:spPr>
        <p:txBody>
          <a:bodyPr/>
          <a:lstStyle/>
          <a:p>
            <a:r>
              <a:rPr lang="ar-SA" dirty="0" smtClean="0"/>
              <a:t>النشاط </a:t>
            </a:r>
            <a:r>
              <a:rPr lang="ar-SA" dirty="0"/>
              <a:t>السياحي </a:t>
            </a:r>
            <a:r>
              <a:rPr lang="ar-SA" b="1" dirty="0"/>
              <a:t>يعتمد </a:t>
            </a:r>
            <a:r>
              <a:rPr lang="ar-SA" b="1" dirty="0" smtClean="0"/>
              <a:t>على </a:t>
            </a:r>
            <a:r>
              <a:rPr lang="ar-SA" b="1" dirty="0"/>
              <a:t>نشاط  مصرفي  معين ، </a:t>
            </a:r>
            <a:r>
              <a:rPr lang="ar-SA" dirty="0"/>
              <a:t>وعليه فإن دول المقصد السياحي تعمل على وجود بنوك مناظرة موجودة في الدول التي تأتي منها السواح ، مثلاً البنك العربي الذي يوجد له فروع في دول العالم 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dirty="0"/>
              <a:t>ومن المظاهر التي تؤكد تلازم السياحة والعولمة ، ما يلاحظ في العديد من دول العالم </a:t>
            </a:r>
            <a:r>
              <a:rPr lang="ar-SA" b="1" dirty="0"/>
              <a:t>وهو </a:t>
            </a:r>
            <a:r>
              <a:rPr lang="ar-SA" b="1" dirty="0" smtClean="0"/>
              <a:t>الانتشار </a:t>
            </a:r>
            <a:r>
              <a:rPr lang="ar-SA" b="1" dirty="0"/>
              <a:t>الواسع لمطاعم الأكلات السريعة الأميركية </a:t>
            </a:r>
            <a:r>
              <a:rPr lang="ar-SA" b="1" dirty="0" smtClean="0"/>
              <a:t>كمطاعم.</a:t>
            </a:r>
          </a:p>
          <a:p>
            <a:pPr marL="0" indent="0" algn="ctr">
              <a:buNone/>
            </a:pPr>
            <a:r>
              <a:rPr lang="ar-SA" b="1" dirty="0"/>
              <a:t> </a:t>
            </a:r>
            <a:r>
              <a:rPr lang="ar-SA" b="1" dirty="0" smtClean="0"/>
              <a:t>وشركة </a:t>
            </a:r>
            <a:r>
              <a:rPr lang="ar-SA" b="1" dirty="0"/>
              <a:t>"كوكا كولا" ولمطاعم "</a:t>
            </a:r>
            <a:r>
              <a:rPr lang="ar-SA" b="1" dirty="0" err="1"/>
              <a:t>الهامبورغر</a:t>
            </a:r>
            <a:r>
              <a:rPr lang="ar-SA" b="1" dirty="0"/>
              <a:t>" "</a:t>
            </a:r>
            <a:r>
              <a:rPr lang="ar-SA" b="1" dirty="0" err="1"/>
              <a:t>والماكدونالدز</a:t>
            </a:r>
            <a:endParaRPr lang="ar-SA" b="1" dirty="0" smtClean="0"/>
          </a:p>
          <a:p>
            <a:pPr marL="0" indent="0">
              <a:buNone/>
            </a:pPr>
            <a:r>
              <a:rPr lang="ar-SA" b="1" dirty="0" smtClean="0"/>
              <a:t>      بالإضافة </a:t>
            </a:r>
            <a:r>
              <a:rPr lang="ar-SA" b="1" dirty="0"/>
              <a:t>الى أنواع الفنادق العالمية المنتشرة في العديد من الدول </a:t>
            </a:r>
            <a:r>
              <a:rPr lang="ar-SA" b="1" dirty="0" smtClean="0"/>
              <a:t>.</a:t>
            </a:r>
          </a:p>
          <a:p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06466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554" y="2132856"/>
            <a:ext cx="3409950" cy="4505325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78224"/>
            <a:ext cx="3816424" cy="4679776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624"/>
            <a:ext cx="9108504" cy="2133600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178225"/>
            <a:ext cx="2682189" cy="470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06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6000" b="1" dirty="0" smtClean="0"/>
              <a:t>تعاريف العولمة</a:t>
            </a:r>
            <a:endParaRPr lang="ar-SA" sz="6000" b="1" dirty="0"/>
          </a:p>
        </p:txBody>
      </p:sp>
    </p:spTree>
    <p:extLst>
      <p:ext uri="{BB962C8B-B14F-4D97-AF65-F5344CB8AC3E}">
        <p14:creationId xmlns:p14="http://schemas.microsoft.com/office/powerpoint/2010/main" val="251339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ar-SA" sz="2800" b="1" dirty="0" smtClean="0"/>
              <a:t>تعرف </a:t>
            </a:r>
            <a:r>
              <a:rPr lang="ar-SA" sz="2800" b="1" dirty="0"/>
              <a:t>العولمة بالمعنى </a:t>
            </a:r>
            <a:r>
              <a:rPr lang="ar-SA" sz="2800" b="1" dirty="0" smtClean="0"/>
              <a:t>الأكاديمي الدقيق</a:t>
            </a:r>
          </a:p>
          <a:p>
            <a:pPr marL="0" indent="0" algn="ctr">
              <a:buNone/>
            </a:pPr>
            <a:endParaRPr lang="ar-SA" sz="2800" b="1" dirty="0" smtClean="0"/>
          </a:p>
          <a:p>
            <a:pPr marL="0" indent="0">
              <a:buNone/>
            </a:pPr>
            <a:r>
              <a:rPr lang="ar-SA" sz="2400" b="1" dirty="0" smtClean="0"/>
              <a:t>بأنها </a:t>
            </a:r>
            <a:r>
              <a:rPr lang="ar-SA" dirty="0" smtClean="0"/>
              <a:t>نظام </a:t>
            </a:r>
            <a:r>
              <a:rPr lang="ar-SA" dirty="0"/>
              <a:t>مشاركة كافة أرجاء العالم </a:t>
            </a:r>
            <a:r>
              <a:rPr lang="ar-SA" dirty="0" smtClean="0"/>
              <a:t>في </a:t>
            </a:r>
            <a:r>
              <a:rPr lang="ar-SA" dirty="0"/>
              <a:t>وضع </a:t>
            </a:r>
            <a:r>
              <a:rPr lang="ar-SA" dirty="0" smtClean="0"/>
              <a:t>نظام ثقافي واعلامي وسياسي واقتصادي للجميع.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4728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/>
              <a:t>العولمة </a:t>
            </a:r>
            <a:r>
              <a:rPr lang="ar-SA" sz="3600" b="1" dirty="0" smtClean="0"/>
              <a:t>:</a:t>
            </a:r>
          </a:p>
          <a:p>
            <a:pPr marL="0" indent="0" algn="just">
              <a:buNone/>
            </a:pPr>
            <a:r>
              <a:rPr lang="ar-SA" sz="3600" dirty="0" smtClean="0">
                <a:solidFill>
                  <a:srgbClr val="C00000"/>
                </a:solidFill>
              </a:rPr>
              <a:t>هي توجه </a:t>
            </a:r>
            <a:r>
              <a:rPr lang="ar-SA" sz="3600" dirty="0">
                <a:solidFill>
                  <a:srgbClr val="C00000"/>
                </a:solidFill>
              </a:rPr>
              <a:t>ودعوة تهدف إلى صياغة حياة الناس لدى جميع الأمم </a:t>
            </a:r>
            <a:r>
              <a:rPr lang="ar-SA" sz="3600" dirty="0" smtClean="0">
                <a:solidFill>
                  <a:srgbClr val="C00000"/>
                </a:solidFill>
              </a:rPr>
              <a:t>،ومختلف </a:t>
            </a:r>
            <a:r>
              <a:rPr lang="ar-SA" sz="3600" dirty="0">
                <a:solidFill>
                  <a:srgbClr val="C00000"/>
                </a:solidFill>
              </a:rPr>
              <a:t>الدول وفق أساليب ومناهج موحدة بين </a:t>
            </a:r>
            <a:r>
              <a:rPr lang="ar-SA" sz="3600" dirty="0" smtClean="0">
                <a:solidFill>
                  <a:srgbClr val="C00000"/>
                </a:solidFill>
              </a:rPr>
              <a:t>البشر</a:t>
            </a:r>
            <a:r>
              <a:rPr lang="ar-SA" sz="3600" dirty="0" smtClean="0">
                <a:solidFill>
                  <a:srgbClr val="FF0000"/>
                </a:solidFill>
              </a:rPr>
              <a:t>،</a:t>
            </a:r>
            <a:r>
              <a:rPr lang="ar-SA" sz="3600" dirty="0" smtClean="0">
                <a:solidFill>
                  <a:srgbClr val="C00000"/>
                </a:solidFill>
              </a:rPr>
              <a:t> وإضعاف </a:t>
            </a:r>
            <a:r>
              <a:rPr lang="ar-SA" sz="3600" dirty="0">
                <a:solidFill>
                  <a:srgbClr val="C00000"/>
                </a:solidFill>
              </a:rPr>
              <a:t>الأساليب والمناهج الخاصة، وبالذات ما يُخالف تلك </a:t>
            </a:r>
            <a:r>
              <a:rPr lang="ar-SA" sz="3600" dirty="0" smtClean="0">
                <a:solidFill>
                  <a:srgbClr val="C00000"/>
                </a:solidFill>
              </a:rPr>
              <a:t>الصياغة. </a:t>
            </a:r>
            <a:endParaRPr lang="ar-SA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83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1654</Words>
  <Application>Microsoft Office PowerPoint</Application>
  <PresentationFormat>عرض على الشاشة (3:4)‏</PresentationFormat>
  <Paragraphs>107</Paragraphs>
  <Slides>28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29" baseType="lpstr">
      <vt:lpstr>تدفق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تعريف العولمة من منظور التأييد والمعارض.</vt:lpstr>
      <vt:lpstr>  أهداف العولمة </vt:lpstr>
      <vt:lpstr>عرض تقديمي في PowerPoint</vt:lpstr>
      <vt:lpstr>عرض تقديمي في PowerPoint</vt:lpstr>
      <vt:lpstr>خصائص العولمة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2015-01-30T19:20:40Z</dcterms:created>
  <dcterms:modified xsi:type="dcterms:W3CDTF">2015-02-23T20:00:09Z</dcterms:modified>
</cp:coreProperties>
</file>