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  <p:sldId id="256" r:id="rId3"/>
    <p:sldId id="266" r:id="rId4"/>
    <p:sldId id="267" r:id="rId5"/>
    <p:sldId id="258" r:id="rId6"/>
    <p:sldId id="260" r:id="rId7"/>
    <p:sldId id="261" r:id="rId8"/>
    <p:sldId id="265" r:id="rId9"/>
    <p:sldId id="268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EABC68B-F776-4BA9-B76D-323E860E6F46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4BB3D7F-7864-4B09-96CF-434C18D301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ABC68B-F776-4BA9-B76D-323E860E6F46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BB3D7F-7864-4B09-96CF-434C18D301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ABC68B-F776-4BA9-B76D-323E860E6F46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BB3D7F-7864-4B09-96CF-434C18D301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ABC68B-F776-4BA9-B76D-323E860E6F46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BB3D7F-7864-4B09-96CF-434C18D301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ABC68B-F776-4BA9-B76D-323E860E6F46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BB3D7F-7864-4B09-96CF-434C18D301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ABC68B-F776-4BA9-B76D-323E860E6F46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BB3D7F-7864-4B09-96CF-434C18D301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ABC68B-F776-4BA9-B76D-323E860E6F46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BB3D7F-7864-4B09-96CF-434C18D301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ABC68B-F776-4BA9-B76D-323E860E6F46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BB3D7F-7864-4B09-96CF-434C18D301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ABC68B-F776-4BA9-B76D-323E860E6F46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BB3D7F-7864-4B09-96CF-434C18D301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EABC68B-F776-4BA9-B76D-323E860E6F46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BB3D7F-7864-4B09-96CF-434C18D301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EABC68B-F776-4BA9-B76D-323E860E6F46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4BB3D7F-7864-4B09-96CF-434C18D301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EABC68B-F776-4BA9-B76D-323E860E6F46}" type="datetimeFigureOut">
              <a:rPr lang="en-US" smtClean="0"/>
              <a:pPr/>
              <a:t>1/26/2015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4BB3D7F-7864-4B09-96CF-434C18D3013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7827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ar-IQ" dirty="0" smtClean="0"/>
              <a:t>الطريقة المستمرة لتقدير فعالية انزيم البيروكسيديز </a:t>
            </a:r>
            <a:r>
              <a:rPr lang="en-US" dirty="0" err="1" smtClean="0"/>
              <a:t>Peroxidase</a:t>
            </a:r>
            <a:r>
              <a:rPr lang="en-US" dirty="0" smtClean="0"/>
              <a:t>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43000" y="281940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/>
            <a:r>
              <a:rPr lang="en-US" sz="3200" b="1" dirty="0" smtClean="0">
                <a:solidFill>
                  <a:srgbClr val="00B050"/>
                </a:solidFill>
              </a:rPr>
              <a:t>Third class</a:t>
            </a:r>
          </a:p>
          <a:p>
            <a:pPr eaLnBrk="0" hangingPunct="0"/>
            <a:r>
              <a:rPr lang="en-US" sz="3200" b="1" dirty="0" smtClean="0">
                <a:solidFill>
                  <a:srgbClr val="00B050"/>
                </a:solidFill>
              </a:rPr>
              <a:t>Lab no.1</a:t>
            </a:r>
          </a:p>
          <a:p>
            <a:pPr eaLnBrk="0" hangingPunct="0"/>
            <a:r>
              <a:rPr lang="en-US" sz="3200" b="1" dirty="0" err="1" smtClean="0">
                <a:solidFill>
                  <a:srgbClr val="00B050"/>
                </a:solidFill>
              </a:rPr>
              <a:t>Enzymology</a:t>
            </a:r>
            <a:r>
              <a:rPr lang="en-US" sz="3200" b="1" dirty="0" smtClean="0">
                <a:solidFill>
                  <a:srgbClr val="00B050"/>
                </a:solidFill>
              </a:rPr>
              <a:t> </a:t>
            </a:r>
          </a:p>
          <a:p>
            <a:pPr eaLnBrk="0" hangingPunct="0"/>
            <a:r>
              <a:rPr lang="en-US" sz="3200" b="1" dirty="0" smtClean="0">
                <a:solidFill>
                  <a:srgbClr val="00B050"/>
                </a:solidFill>
              </a:rPr>
              <a:t>Teacher </a:t>
            </a:r>
            <a:r>
              <a:rPr lang="en-US" sz="3200" b="1" dirty="0" err="1" smtClean="0">
                <a:solidFill>
                  <a:srgbClr val="00B050"/>
                </a:solidFill>
              </a:rPr>
              <a:t>zainab</a:t>
            </a:r>
            <a:r>
              <a:rPr lang="en-US" sz="3200" b="1" dirty="0" smtClean="0">
                <a:solidFill>
                  <a:srgbClr val="00B050"/>
                </a:solidFill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</a:rPr>
              <a:t>salim</a:t>
            </a:r>
            <a:endParaRPr lang="en-US" sz="3200" b="1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 fontScale="55000" lnSpcReduction="20000"/>
          </a:bodyPr>
          <a:lstStyle/>
          <a:p>
            <a:pPr algn="r" rtl="1"/>
            <a:r>
              <a:rPr lang="ar-IQ" sz="3800" dirty="0" smtClean="0"/>
              <a:t>تمثل القيم بيانياً بين الامتصاصية والزمن لنحصل على </a:t>
            </a:r>
          </a:p>
          <a:p>
            <a:pPr algn="r" rtl="1">
              <a:buNone/>
            </a:pPr>
            <a:r>
              <a:rPr lang="ar-IQ" sz="3800" dirty="0" smtClean="0"/>
              <a:t>علاقة خطية كما في الرسم :  </a:t>
            </a:r>
          </a:p>
          <a:p>
            <a:pPr algn="r" rtl="1">
              <a:buNone/>
            </a:pPr>
            <a:endParaRPr lang="ar-IQ" sz="3800" dirty="0"/>
          </a:p>
          <a:p>
            <a:pPr algn="r" rtl="1">
              <a:buNone/>
            </a:pPr>
            <a:r>
              <a:rPr lang="ar-IQ" sz="3800" dirty="0" smtClean="0"/>
              <a:t>      علاقة خطية :</a:t>
            </a:r>
          </a:p>
          <a:p>
            <a:pPr algn="r" rtl="1">
              <a:buNone/>
            </a:pPr>
            <a:r>
              <a:rPr lang="ar-IQ" sz="3800" dirty="0" smtClean="0"/>
              <a:t>      نستخرج قيمة الميل   </a:t>
            </a:r>
            <a:r>
              <a:rPr lang="en-US" sz="3800" dirty="0" smtClean="0"/>
              <a:t>Slope</a:t>
            </a:r>
            <a:r>
              <a:rPr lang="ar-IQ" sz="3800" dirty="0" smtClean="0"/>
              <a:t> </a:t>
            </a:r>
          </a:p>
          <a:p>
            <a:pPr algn="r" rtl="1">
              <a:buNone/>
            </a:pPr>
            <a:r>
              <a:rPr lang="ar-IQ" sz="3800" dirty="0" smtClean="0"/>
              <a:t>      </a:t>
            </a:r>
            <a:r>
              <a:rPr lang="en-US" sz="3800" dirty="0" smtClean="0"/>
              <a:t> </a:t>
            </a:r>
            <a:r>
              <a:rPr lang="ar-IQ" sz="3800" dirty="0" smtClean="0"/>
              <a:t>كما يلي: </a:t>
            </a:r>
          </a:p>
          <a:p>
            <a:pPr algn="r" rtl="1">
              <a:buNone/>
            </a:pPr>
            <a:r>
              <a:rPr lang="ar-IQ" dirty="0" smtClean="0"/>
              <a:t>                          </a:t>
            </a:r>
          </a:p>
          <a:p>
            <a:pPr algn="r" rtl="1">
              <a:buNone/>
            </a:pPr>
            <a:r>
              <a:rPr lang="ar-IQ" dirty="0" smtClean="0"/>
              <a:t> </a:t>
            </a:r>
            <a:endParaRPr lang="en-US" dirty="0" smtClean="0"/>
          </a:p>
          <a:p>
            <a:pPr>
              <a:buNone/>
            </a:pPr>
            <a:r>
              <a:rPr lang="ar-IQ" dirty="0" smtClean="0"/>
              <a:t> </a:t>
            </a:r>
            <a:endParaRPr lang="en-US" dirty="0" smtClean="0"/>
          </a:p>
          <a:p>
            <a:pPr algn="r" rtl="1">
              <a:buNone/>
            </a:pPr>
            <a:r>
              <a:rPr lang="ar-IQ" dirty="0" smtClean="0"/>
              <a:t>                        </a:t>
            </a:r>
            <a:r>
              <a:rPr lang="en-US" dirty="0" smtClean="0"/>
              <a:t>Δ A</a:t>
            </a:r>
            <a:r>
              <a:rPr lang="ar-IQ" dirty="0" smtClean="0"/>
              <a:t>    </a:t>
            </a:r>
            <a:r>
              <a:rPr lang="en-US" dirty="0" smtClean="0"/>
              <a:t>  </a:t>
            </a:r>
            <a:r>
              <a:rPr lang="ar-IQ" dirty="0" smtClean="0"/>
              <a:t>  </a:t>
            </a:r>
            <a:r>
              <a:rPr lang="en-US" dirty="0" smtClean="0"/>
              <a:t>=</a:t>
            </a:r>
            <a:r>
              <a:rPr lang="ar-IQ" dirty="0" smtClean="0"/>
              <a:t>   </a:t>
            </a:r>
            <a:r>
              <a:rPr lang="en-US" dirty="0" smtClean="0"/>
              <a:t>slope</a:t>
            </a:r>
            <a:r>
              <a:rPr lang="ar-IQ" dirty="0" smtClean="0"/>
              <a:t>                                       </a:t>
            </a:r>
            <a:r>
              <a:rPr lang="ar-IQ" dirty="0"/>
              <a:t> </a:t>
            </a:r>
            <a:r>
              <a:rPr lang="ar-IQ" dirty="0" smtClean="0"/>
              <a:t>                     </a:t>
            </a:r>
            <a:r>
              <a:rPr lang="en-US" dirty="0" smtClean="0"/>
              <a:t>                 </a:t>
            </a:r>
            <a:r>
              <a:rPr lang="ar-IQ" dirty="0" smtClean="0"/>
              <a:t>  الامتصاصية </a:t>
            </a:r>
          </a:p>
          <a:p>
            <a:pPr algn="r" rtl="1">
              <a:buNone/>
            </a:pPr>
            <a:r>
              <a:rPr lang="ar-IQ" dirty="0"/>
              <a:t> </a:t>
            </a:r>
            <a:r>
              <a:rPr lang="en-US" dirty="0" smtClean="0"/>
              <a:t>Δ T                    </a:t>
            </a:r>
            <a:endParaRPr lang="ar-IQ" dirty="0" smtClean="0"/>
          </a:p>
          <a:p>
            <a:pPr algn="r" rtl="1">
              <a:buNone/>
            </a:pPr>
            <a:r>
              <a:rPr lang="ar-IQ" dirty="0" smtClean="0"/>
              <a:t>                                                                   </a:t>
            </a:r>
          </a:p>
          <a:p>
            <a:pPr algn="r" rtl="1">
              <a:buNone/>
            </a:pPr>
            <a:r>
              <a:rPr lang="ar-IQ" dirty="0" smtClean="0"/>
              <a:t> </a:t>
            </a:r>
            <a:r>
              <a:rPr lang="en-US" sz="4400" dirty="0" smtClean="0"/>
              <a:t>Δ T</a:t>
            </a:r>
            <a:r>
              <a:rPr lang="ar-IQ" sz="4400" dirty="0" smtClean="0"/>
              <a:t> </a:t>
            </a:r>
            <a:r>
              <a:rPr lang="en-US" sz="3800" dirty="0" smtClean="0"/>
              <a:t>= </a:t>
            </a:r>
            <a:r>
              <a:rPr lang="ar-IQ" sz="3800" dirty="0" smtClean="0"/>
              <a:t> التغير في الزمن</a:t>
            </a:r>
            <a:endParaRPr lang="en-US" sz="3800" dirty="0" smtClean="0"/>
          </a:p>
          <a:p>
            <a:pPr algn="r" rtl="1">
              <a:buNone/>
            </a:pPr>
            <a:r>
              <a:rPr lang="ar-IQ" sz="3800" dirty="0" smtClean="0"/>
              <a:t>  </a:t>
            </a:r>
            <a:r>
              <a:rPr lang="en-US" sz="3800" dirty="0" smtClean="0"/>
              <a:t>= Δ A</a:t>
            </a:r>
            <a:r>
              <a:rPr lang="ar-IQ" sz="3800" dirty="0" smtClean="0"/>
              <a:t> التغير في الامتصاصية     </a:t>
            </a:r>
            <a:r>
              <a:rPr lang="en-US" sz="3800" dirty="0" smtClean="0"/>
              <a:t>    </a:t>
            </a:r>
            <a:endParaRPr lang="ar-IQ" sz="3800" dirty="0" smtClean="0"/>
          </a:p>
          <a:p>
            <a:pPr algn="r" rtl="1">
              <a:buNone/>
            </a:pPr>
            <a:r>
              <a:rPr lang="ar-IQ" dirty="0"/>
              <a:t> </a:t>
            </a:r>
            <a:r>
              <a:rPr lang="ar-IQ" dirty="0" smtClean="0"/>
              <a:t>                                             </a:t>
            </a:r>
            <a:r>
              <a:rPr lang="en-US" dirty="0" smtClean="0"/>
              <a:t>                                            </a:t>
            </a:r>
            <a:r>
              <a:rPr lang="ar-IQ" dirty="0" smtClean="0"/>
              <a:t>الزمن</a:t>
            </a:r>
            <a:r>
              <a:rPr lang="en-US" dirty="0" smtClean="0"/>
              <a:t>                                          </a:t>
            </a:r>
            <a:r>
              <a:rPr lang="ar-IQ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IQ" dirty="0" smtClean="0"/>
              <a:t>الحسابات 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1676400" y="5257800"/>
            <a:ext cx="22860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723900" y="4305300"/>
            <a:ext cx="19812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676400" y="3581400"/>
            <a:ext cx="1828800" cy="175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477000" y="4267200"/>
            <a:ext cx="1066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/>
          <a:lstStyle/>
          <a:p>
            <a:pPr algn="r" rtl="1"/>
            <a:r>
              <a:rPr lang="ar-IQ" dirty="0" smtClean="0"/>
              <a:t>ولاستخراج فعالية</a:t>
            </a:r>
            <a:r>
              <a:rPr lang="en-US" dirty="0" smtClean="0"/>
              <a:t> </a:t>
            </a:r>
            <a:r>
              <a:rPr lang="ar-IQ" dirty="0" smtClean="0"/>
              <a:t>انزيم البيروكسيديز نطبق القانون التالي :</a:t>
            </a:r>
          </a:p>
          <a:p>
            <a:pPr algn="r" rtl="1">
              <a:buNone/>
            </a:pPr>
            <a:endParaRPr lang="ar-IQ" sz="2400" dirty="0" smtClean="0"/>
          </a:p>
          <a:p>
            <a:pPr algn="r" rtl="1">
              <a:buNone/>
            </a:pPr>
            <a:r>
              <a:rPr lang="ar-IQ" sz="2400" dirty="0" smtClean="0"/>
              <a:t>الفعالية (</a:t>
            </a:r>
            <a:r>
              <a:rPr lang="en-US" sz="2400" dirty="0" smtClean="0"/>
              <a:t>Unit/ml </a:t>
            </a:r>
            <a:r>
              <a:rPr lang="ar-IQ" sz="2400" dirty="0" smtClean="0"/>
              <a:t>) = الميل × الحجم الكلي في خلية الجهاز 3.1</a:t>
            </a:r>
          </a:p>
          <a:p>
            <a:pPr algn="r" rtl="1">
              <a:buNone/>
            </a:pPr>
            <a:r>
              <a:rPr lang="ar-IQ" sz="2400" dirty="0"/>
              <a:t> </a:t>
            </a:r>
            <a:r>
              <a:rPr lang="ar-IQ" sz="2400" dirty="0" smtClean="0"/>
              <a:t>                            </a:t>
            </a:r>
            <a:r>
              <a:rPr lang="ar-IQ" sz="2000" dirty="0" smtClean="0"/>
              <a:t>حجم الانزيم × طول المسار الضوئي × ثابت النفوذية المولارية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990600" y="2895600"/>
            <a:ext cx="541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ar-IQ" dirty="0" smtClean="0"/>
              <a:t>1- طول المسار الضوئي لخلية الجهاز : 1 سم</a:t>
            </a:r>
          </a:p>
          <a:p>
            <a:pPr algn="r" rtl="1"/>
            <a:r>
              <a:rPr lang="ar-IQ" dirty="0" smtClean="0"/>
              <a:t>2- ثابت النفاذية المولارية للكواياكول: 6.4</a:t>
            </a:r>
            <a:endParaRPr lang="en-US" dirty="0" smtClean="0"/>
          </a:p>
          <a:p>
            <a:pPr algn="r" rtl="1"/>
            <a:r>
              <a:rPr lang="en-US" dirty="0" smtClean="0"/>
              <a:t>-3</a:t>
            </a:r>
            <a:r>
              <a:rPr lang="ar-IQ" dirty="0" smtClean="0"/>
              <a:t> بناءا على المعطيات في النقطتين الاولى والثانية سيطبق قانون الفعالية كالاتي : </a:t>
            </a:r>
          </a:p>
          <a:p>
            <a:pPr algn="r" rtl="1"/>
            <a:r>
              <a:rPr lang="ar-IQ" dirty="0" smtClean="0"/>
              <a:t>الفعالية </a:t>
            </a:r>
            <a:r>
              <a:rPr lang="ar-IQ" sz="2800" dirty="0" smtClean="0"/>
              <a:t>(</a:t>
            </a:r>
            <a:r>
              <a:rPr lang="en-US" sz="2800" dirty="0" smtClean="0"/>
              <a:t>Unit/ml </a:t>
            </a:r>
            <a:r>
              <a:rPr lang="ar-IQ" sz="2800" dirty="0" smtClean="0"/>
              <a:t>) = الميل × 3.1    × 1000</a:t>
            </a:r>
          </a:p>
          <a:p>
            <a:pPr algn="r" rtl="1">
              <a:buNone/>
            </a:pPr>
            <a:r>
              <a:rPr lang="ar-IQ" sz="2800" dirty="0" smtClean="0"/>
              <a:t>                               0.1× 1× 6.4</a:t>
            </a:r>
          </a:p>
          <a:p>
            <a:pPr algn="r" rtl="1">
              <a:buNone/>
            </a:pPr>
            <a:r>
              <a:rPr lang="ar-IQ" dirty="0" smtClean="0"/>
              <a:t>  4- لكل انزيم تعريف خاص بالفعالية او بوحدة الفعالية يمكن من خلاله صياغة قانون الفعالية لذلك الانزيم .</a:t>
            </a:r>
          </a:p>
          <a:p>
            <a:pPr algn="r" rtl="1">
              <a:buNone/>
            </a:pPr>
            <a:r>
              <a:rPr lang="ar-IQ" dirty="0" smtClean="0"/>
              <a:t>   5- لذا يمكن ان نعرف </a:t>
            </a:r>
            <a:r>
              <a:rPr lang="ar-IQ" dirty="0" smtClean="0">
                <a:solidFill>
                  <a:srgbClr val="C00000"/>
                </a:solidFill>
              </a:rPr>
              <a:t>وحدة الفعالية لانزيم البيروكسيديز بأنها كمية الانزيم اللازمه لتحويل مايكرومولار واحد من بيروكسيد الهيدروجين</a:t>
            </a:r>
            <a:r>
              <a:rPr lang="en-US" dirty="0" smtClean="0">
                <a:solidFill>
                  <a:srgbClr val="C00000"/>
                </a:solidFill>
              </a:rPr>
              <a:t> H2O2</a:t>
            </a:r>
            <a:r>
              <a:rPr lang="ar-IQ" dirty="0" smtClean="0">
                <a:solidFill>
                  <a:srgbClr val="C00000"/>
                </a:solidFill>
              </a:rPr>
              <a:t> الى ناتج في دقيقه واحده تحت ظروف التفاعل 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IQ" dirty="0" smtClean="0"/>
              <a:t>الملاحظات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657600" y="3505200"/>
            <a:ext cx="1905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IQ" dirty="0" smtClean="0"/>
              <a:t>وهو من انزيمات الاكسدة والاختزال </a:t>
            </a:r>
            <a:r>
              <a:rPr lang="en-US" dirty="0" err="1" smtClean="0"/>
              <a:t>Oxidoreductases</a:t>
            </a:r>
            <a:r>
              <a:rPr lang="en-US" dirty="0" smtClean="0"/>
              <a:t>    </a:t>
            </a:r>
            <a:r>
              <a:rPr lang="ar-IQ" dirty="0" smtClean="0"/>
              <a:t>المنتشرة في الطبيعة بشكل واسع .</a:t>
            </a:r>
          </a:p>
          <a:p>
            <a:pPr algn="r" rtl="1"/>
            <a:r>
              <a:rPr lang="ar-IQ" dirty="0" smtClean="0"/>
              <a:t>له استخدامات متعددة اذ يدخل في تركيب العدد التشخيصية الخاصة بتقدير الكلوكوز مشاركة مع انزيم الكلوكوز اوكسيديز .</a:t>
            </a:r>
          </a:p>
          <a:p>
            <a:pPr algn="r" rtl="1"/>
            <a:r>
              <a:rPr lang="ar-IQ" dirty="0" smtClean="0"/>
              <a:t>له اهمية في تقنية الاليزا </a:t>
            </a:r>
            <a:r>
              <a:rPr lang="en-US" dirty="0" smtClean="0"/>
              <a:t>ELISA </a:t>
            </a:r>
            <a:r>
              <a:rPr lang="ar-IQ" dirty="0" smtClean="0"/>
              <a:t> المهمه في التفاعلات المناعية وغيرها . </a:t>
            </a:r>
            <a:endParaRPr lang="ar-IQ" dirty="0"/>
          </a:p>
          <a:p>
            <a:pPr algn="r" rtl="1"/>
            <a:r>
              <a:rPr lang="ar-IQ" dirty="0" smtClean="0"/>
              <a:t> يدخل في علاج الامراض الجلدية 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IQ" dirty="0" smtClean="0"/>
              <a:t>نوع الانزيم واستخداماته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Enzymes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/>
          </a:p>
        </p:txBody>
      </p:sp>
      <p:pic>
        <p:nvPicPr>
          <p:cNvPr id="3076" name="Picture 3" descr="5.EnzymeExampl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47800"/>
            <a:ext cx="80010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Enzyme Reactions</a:t>
            </a:r>
          </a:p>
        </p:txBody>
      </p:sp>
      <p:pic>
        <p:nvPicPr>
          <p:cNvPr id="4099" name="Content Placeholder 3" descr="5.enzyme_substrate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97000" y="1862138"/>
            <a:ext cx="6350000" cy="4000500"/>
          </a:xfrm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4937125" y="1600200"/>
            <a:ext cx="23098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008000"/>
                </a:solidFill>
                <a:latin typeface="Calibri" pitchFamily="34" charset="0"/>
              </a:rPr>
              <a:t>ENZYME</a:t>
            </a:r>
          </a:p>
          <a:p>
            <a:r>
              <a:rPr lang="en-US" sz="3600">
                <a:solidFill>
                  <a:srgbClr val="FF6600"/>
                </a:solidFill>
                <a:latin typeface="Calibri" pitchFamily="34" charset="0"/>
              </a:rPr>
              <a:t>SUBSTRATE</a:t>
            </a:r>
          </a:p>
          <a:p>
            <a:r>
              <a:rPr lang="en-US" sz="3600">
                <a:solidFill>
                  <a:srgbClr val="660066"/>
                </a:solidFill>
                <a:latin typeface="Calibri" pitchFamily="34" charset="0"/>
              </a:rPr>
              <a:t>PRO</a:t>
            </a:r>
            <a:r>
              <a:rPr lang="en-US" sz="3600">
                <a:solidFill>
                  <a:srgbClr val="FFFF00"/>
                </a:solidFill>
                <a:latin typeface="Calibri" pitchFamily="34" charset="0"/>
              </a:rPr>
              <a:t>DUCT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3733801"/>
          </a:xfrm>
        </p:spPr>
        <p:txBody>
          <a:bodyPr>
            <a:normAutofit fontScale="92500"/>
          </a:bodyPr>
          <a:lstStyle/>
          <a:p>
            <a:pPr algn="r" rtl="1"/>
            <a:r>
              <a:rPr lang="ar-IQ" sz="2000" dirty="0" smtClean="0"/>
              <a:t>  </a:t>
            </a:r>
            <a:r>
              <a:rPr lang="ar-IQ" sz="2400" dirty="0" smtClean="0"/>
              <a:t>المصدر الرئيس لانتاج الانزيم هو النباتات </a:t>
            </a:r>
            <a:r>
              <a:rPr lang="ar-IQ" sz="2400" dirty="0" smtClean="0">
                <a:solidFill>
                  <a:srgbClr val="00B050"/>
                </a:solidFill>
              </a:rPr>
              <a:t>كالفجل والرشاد والالمازه </a:t>
            </a:r>
            <a:r>
              <a:rPr lang="ar-IQ" sz="2400" dirty="0" smtClean="0"/>
              <a:t>وغيرها . اذ يعد الانزيم احد المراكز الدفاعية في النبات , ويوجد في الاحياء المجهرية والحليب .</a:t>
            </a:r>
          </a:p>
          <a:p>
            <a:pPr algn="r" rtl="1"/>
            <a:r>
              <a:rPr lang="ar-IQ" sz="2400" dirty="0" smtClean="0"/>
              <a:t>المادة الاساس التي يعمل عليها الانزيم هي </a:t>
            </a:r>
            <a:r>
              <a:rPr lang="ar-IQ" sz="2400" dirty="0" smtClean="0">
                <a:solidFill>
                  <a:schemeClr val="tx2"/>
                </a:solidFill>
              </a:rPr>
              <a:t>بيروكسيد الهيدروجين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H2O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r>
              <a:rPr lang="ar-IQ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ar-IQ" sz="2400" dirty="0" smtClean="0"/>
              <a:t>اذ يعمل على تحليلها الى اوكسجين وماء . </a:t>
            </a:r>
          </a:p>
          <a:p>
            <a:pPr algn="r" rtl="1"/>
            <a:r>
              <a:rPr lang="ar-IQ" sz="2400" dirty="0" smtClean="0"/>
              <a:t>ولتقدير فعالية الانزيم تستخدم طرق لونية تستعمل فيها مواد تعرف بانها مستقبلة للاوكسجين (</a:t>
            </a:r>
            <a:r>
              <a:rPr lang="en-US" sz="2400" dirty="0" smtClean="0"/>
              <a:t>O2 Acceptor </a:t>
            </a:r>
            <a:r>
              <a:rPr lang="ar-IQ" sz="2400" dirty="0" smtClean="0"/>
              <a:t>) كمادة الكواياكول (</a:t>
            </a:r>
            <a:r>
              <a:rPr lang="en-US" sz="2400" dirty="0" err="1" smtClean="0"/>
              <a:t>Guiacol</a:t>
            </a:r>
            <a:r>
              <a:rPr lang="en-US" sz="2400" dirty="0" smtClean="0"/>
              <a:t> </a:t>
            </a:r>
            <a:r>
              <a:rPr lang="ar-IQ" sz="2400" dirty="0" smtClean="0"/>
              <a:t>) وهي مادة عديمة اللون عند اضافتها الى وسط التفاعل الانزيمي تعمل على الاتحاد مع الاوكسجين المتحرر من التفاعل ليتكون </a:t>
            </a:r>
            <a:r>
              <a:rPr lang="ar-IQ" sz="2400" dirty="0" smtClean="0">
                <a:solidFill>
                  <a:schemeClr val="accent6">
                    <a:lumMod val="50000"/>
                  </a:schemeClr>
                </a:solidFill>
              </a:rPr>
              <a:t>معقد بني اللون </a:t>
            </a:r>
            <a:r>
              <a:rPr lang="ar-IQ" sz="2400" dirty="0" smtClean="0"/>
              <a:t>هو التتراكواياكول (</a:t>
            </a:r>
            <a:r>
              <a:rPr lang="en-US" sz="2400" dirty="0" err="1" smtClean="0"/>
              <a:t>Tetraguiacol</a:t>
            </a:r>
            <a:r>
              <a:rPr lang="en-US" sz="2400" dirty="0" smtClean="0"/>
              <a:t> </a:t>
            </a:r>
            <a:r>
              <a:rPr lang="ar-IQ" sz="2400" dirty="0" smtClean="0"/>
              <a:t>) الذي يمتلك طيف موجي اعظم على طول موجي 420- 436 نانومتر.</a:t>
            </a:r>
          </a:p>
          <a:p>
            <a:pPr algn="r" rtl="1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algn="ctr"/>
            <a:r>
              <a:rPr lang="ar-IQ" dirty="0" smtClean="0"/>
              <a:t>مصادر الانزيم</a:t>
            </a:r>
            <a:endParaRPr lang="en-US" dirty="0"/>
          </a:p>
        </p:txBody>
      </p:sp>
      <p:pic>
        <p:nvPicPr>
          <p:cNvPr id="4" name="Picture 3" descr="http://science.pc.athabascau.ca/reagentstud.nsf/4cff8f39ba88718787257093006b3a29/1f3721d44c9630f6872570a90060bf45/$FILE/guaiacol%20peroxidase%20reactio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4343400"/>
            <a:ext cx="67818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IQ" dirty="0" smtClean="0"/>
              <a:t>1- الكواياكول 0.1%</a:t>
            </a:r>
          </a:p>
          <a:p>
            <a:pPr algn="r" rtl="1"/>
            <a:r>
              <a:rPr lang="en-US" dirty="0" smtClean="0"/>
              <a:t>H2O2  </a:t>
            </a:r>
            <a:r>
              <a:rPr lang="ar-IQ" dirty="0" smtClean="0"/>
              <a:t>        </a:t>
            </a:r>
            <a:r>
              <a:rPr lang="en-US" dirty="0" smtClean="0"/>
              <a:t>0.15%</a:t>
            </a:r>
          </a:p>
          <a:p>
            <a:pPr algn="r" rtl="1"/>
            <a:r>
              <a:rPr lang="en-US" dirty="0" smtClean="0"/>
              <a:t>M Ph = 7 Buffer phosphate  </a:t>
            </a:r>
            <a:r>
              <a:rPr lang="ar-IQ" dirty="0" smtClean="0"/>
              <a:t> 0.1</a:t>
            </a:r>
          </a:p>
          <a:p>
            <a:pPr algn="r" rtl="1"/>
            <a:r>
              <a:rPr lang="ar-IQ" dirty="0" smtClean="0"/>
              <a:t>انزيم البيروكسيديز </a:t>
            </a:r>
            <a:endParaRPr lang="en-US" dirty="0" smtClean="0"/>
          </a:p>
          <a:p>
            <a:pPr algn="r" rt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IQ" dirty="0" smtClean="0"/>
              <a:t>المواد والكواشف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ar-IQ" dirty="0"/>
              <a:t> </a:t>
            </a:r>
            <a:r>
              <a:rPr lang="ar-IQ" dirty="0" smtClean="0"/>
              <a:t>- تمزج حجوم متساوية (1)مل من كل من: </a:t>
            </a:r>
          </a:p>
          <a:p>
            <a:pPr algn="r" rtl="1">
              <a:buNone/>
            </a:pPr>
            <a:r>
              <a:rPr lang="ar-IQ" dirty="0"/>
              <a:t> </a:t>
            </a:r>
            <a:r>
              <a:rPr lang="ar-IQ" dirty="0" smtClean="0"/>
              <a:t>   الكواياكول ,وبيروكسيد الهيدروجين ,وبفر الفوسفات . </a:t>
            </a:r>
          </a:p>
          <a:p>
            <a:pPr algn="r" rtl="1">
              <a:buFontTx/>
              <a:buChar char="-"/>
            </a:pPr>
            <a:r>
              <a:rPr lang="ar-IQ" dirty="0" smtClean="0"/>
              <a:t>ثم يضاف (7) مل من الماء المقطر ليصبح الحجم (10)مل .</a:t>
            </a:r>
          </a:p>
          <a:p>
            <a:pPr algn="r" rtl="1">
              <a:buFontTx/>
              <a:buChar char="-"/>
            </a:pPr>
            <a:r>
              <a:rPr lang="ar-IQ" dirty="0" smtClean="0"/>
              <a:t>ياخذ منها (3) مل لتوضع في في جهاز (</a:t>
            </a:r>
            <a:r>
              <a:rPr lang="en-US" dirty="0" smtClean="0"/>
              <a:t>Spectrophotometer</a:t>
            </a:r>
            <a:r>
              <a:rPr lang="ar-IQ" dirty="0" smtClean="0"/>
              <a:t> ) لتصفير الجهاز على طول موجي 436 نانومتر ويعتبر هذا الوقت هو زمن الصفر لعدم وجود انزيم  .</a:t>
            </a:r>
          </a:p>
          <a:p>
            <a:pPr algn="r" rtl="1">
              <a:buFontTx/>
              <a:buChar char="-"/>
            </a:pPr>
            <a:r>
              <a:rPr lang="ar-IQ" dirty="0" smtClean="0"/>
              <a:t>بعد ذلك يتم اضافة 0.1 مل من الانزيم الى خلية الجهاز ويتم مزجها بحذر .</a:t>
            </a:r>
          </a:p>
          <a:p>
            <a:pPr algn="r" rtl="1">
              <a:buFontTx/>
              <a:buChar char="-"/>
            </a:pPr>
            <a:r>
              <a:rPr lang="ar-IQ" dirty="0" smtClean="0"/>
              <a:t>يبدء حساب الوقت لتاخذ القراءات في الجهاز كل نصف دقيق او دقيقة واحدة لحين استقرار قراءة الجهاز .</a:t>
            </a:r>
          </a:p>
          <a:p>
            <a:pPr algn="r" rtl="1">
              <a:buFontTx/>
              <a:buChar char="-"/>
            </a:pPr>
            <a:endParaRPr lang="ar-IQ" dirty="0"/>
          </a:p>
          <a:p>
            <a:pPr algn="r" rtl="1">
              <a:buNone/>
            </a:pPr>
            <a:endParaRPr lang="ar-IQ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IQ" dirty="0" smtClean="0"/>
              <a:t>طريقة العمل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Measuring color change with spectrophotometer – measures the amount of light that penetrates at different wavelengths</a:t>
            </a:r>
          </a:p>
          <a:p>
            <a:endParaRPr lang="en-US" smtClean="0"/>
          </a:p>
        </p:txBody>
      </p:sp>
      <p:pic>
        <p:nvPicPr>
          <p:cNvPr id="28676" name="Picture 4" descr="5.spectro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3033713"/>
            <a:ext cx="5638800" cy="351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600200"/>
            <a:ext cx="682166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</TotalTime>
  <Words>493</Words>
  <Application>Microsoft Office PowerPoint</Application>
  <PresentationFormat>On-screen Show (4:3)</PresentationFormat>
  <Paragraphs>60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Concourse</vt:lpstr>
      <vt:lpstr>   الطريقة المستمرة لتقدير فعالية انزيم البيروكسيديز Peroxidase  </vt:lpstr>
      <vt:lpstr>نوع الانزيم واستخداماته</vt:lpstr>
      <vt:lpstr> Enzymes</vt:lpstr>
      <vt:lpstr>Enzyme Reactions</vt:lpstr>
      <vt:lpstr>مصادر الانزيم</vt:lpstr>
      <vt:lpstr>المواد والكواشف</vt:lpstr>
      <vt:lpstr>طريقة العمل</vt:lpstr>
      <vt:lpstr>Slide 8</vt:lpstr>
      <vt:lpstr>Slide 9</vt:lpstr>
      <vt:lpstr>الحسابات </vt:lpstr>
      <vt:lpstr>Slide 11</vt:lpstr>
      <vt:lpstr>الملاحظات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الطريقة المستمرة لتقدير فعالية انزيم البيروكسيديز Peroxidase  </dc:title>
  <dc:creator>zain</dc:creator>
  <cp:lastModifiedBy>zain</cp:lastModifiedBy>
  <cp:revision>37</cp:revision>
  <dcterms:created xsi:type="dcterms:W3CDTF">2014-10-09T20:38:11Z</dcterms:created>
  <dcterms:modified xsi:type="dcterms:W3CDTF">2015-01-26T18:38:47Z</dcterms:modified>
</cp:coreProperties>
</file>