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5C4D15EF-C65E-4CE5-B55F-5E46D44A73F3}" type="datetimeFigureOut">
              <a:rPr lang="ar-IQ" smtClean="0"/>
              <a:t>14/02/1436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BBC1FD1-72EE-4428-85CF-5A6483903805}"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5C4D15EF-C65E-4CE5-B55F-5E46D44A73F3}" type="datetimeFigureOut">
              <a:rPr lang="ar-IQ" smtClean="0"/>
              <a:t>14/02/1436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BBC1FD1-72EE-4428-85CF-5A6483903805}"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5C4D15EF-C65E-4CE5-B55F-5E46D44A73F3}" type="datetimeFigureOut">
              <a:rPr lang="ar-IQ" smtClean="0"/>
              <a:t>14/02/1436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BBC1FD1-72EE-4428-85CF-5A6483903805}"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5C4D15EF-C65E-4CE5-B55F-5E46D44A73F3}" type="datetimeFigureOut">
              <a:rPr lang="ar-IQ" smtClean="0"/>
              <a:t>14/02/1436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BBC1FD1-72EE-4428-85CF-5A6483903805}"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4D15EF-C65E-4CE5-B55F-5E46D44A73F3}" type="datetimeFigureOut">
              <a:rPr lang="ar-IQ" smtClean="0"/>
              <a:t>14/02/1436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CBBC1FD1-72EE-4428-85CF-5A6483903805}"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5C4D15EF-C65E-4CE5-B55F-5E46D44A73F3}" type="datetimeFigureOut">
              <a:rPr lang="ar-IQ" smtClean="0"/>
              <a:t>14/02/1436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BBC1FD1-72EE-4428-85CF-5A6483903805}"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5C4D15EF-C65E-4CE5-B55F-5E46D44A73F3}" type="datetimeFigureOut">
              <a:rPr lang="ar-IQ" smtClean="0"/>
              <a:t>14/02/1436</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CBBC1FD1-72EE-4428-85CF-5A6483903805}"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5C4D15EF-C65E-4CE5-B55F-5E46D44A73F3}" type="datetimeFigureOut">
              <a:rPr lang="ar-IQ" smtClean="0"/>
              <a:t>14/02/1436</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CBBC1FD1-72EE-4428-85CF-5A6483903805}"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4D15EF-C65E-4CE5-B55F-5E46D44A73F3}" type="datetimeFigureOut">
              <a:rPr lang="ar-IQ" smtClean="0"/>
              <a:t>14/02/1436</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CBBC1FD1-72EE-4428-85CF-5A6483903805}"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4D15EF-C65E-4CE5-B55F-5E46D44A73F3}" type="datetimeFigureOut">
              <a:rPr lang="ar-IQ" smtClean="0"/>
              <a:t>14/02/1436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BBC1FD1-72EE-4428-85CF-5A6483903805}"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4D15EF-C65E-4CE5-B55F-5E46D44A73F3}" type="datetimeFigureOut">
              <a:rPr lang="ar-IQ" smtClean="0"/>
              <a:t>14/02/1436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CBBC1FD1-72EE-4428-85CF-5A6483903805}"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C4D15EF-C65E-4CE5-B55F-5E46D44A73F3}" type="datetimeFigureOut">
              <a:rPr lang="ar-IQ" smtClean="0"/>
              <a:t>14/02/1436</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BBC1FD1-72EE-4428-85CF-5A6483903805}"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IQ" dirty="0" smtClean="0"/>
              <a:t>الطحالب العصوية ( الدايتومية)</a:t>
            </a:r>
            <a:endParaRPr lang="ar-IQ" dirty="0"/>
          </a:p>
        </p:txBody>
      </p:sp>
      <p:sp>
        <p:nvSpPr>
          <p:cNvPr id="3" name="Subtitle 2"/>
          <p:cNvSpPr>
            <a:spLocks noGrp="1"/>
          </p:cNvSpPr>
          <p:nvPr>
            <p:ph type="subTitle" idx="1"/>
          </p:nvPr>
        </p:nvSpPr>
        <p:spPr/>
        <p:txBody>
          <a:bodyPr/>
          <a:lstStyle/>
          <a:p>
            <a:r>
              <a:rPr lang="en-US" dirty="0" smtClean="0"/>
              <a:t>Class : </a:t>
            </a:r>
            <a:r>
              <a:rPr lang="en-US" dirty="0" err="1" smtClean="0"/>
              <a:t>Bacillariophyceae</a:t>
            </a:r>
            <a:endParaRPr lang="ar-IQ"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الصفات العامة</a:t>
            </a:r>
            <a:endParaRPr lang="ar-IQ" dirty="0"/>
          </a:p>
        </p:txBody>
      </p:sp>
      <p:sp>
        <p:nvSpPr>
          <p:cNvPr id="3" name="Content Placeholder 2"/>
          <p:cNvSpPr>
            <a:spLocks noGrp="1"/>
          </p:cNvSpPr>
          <p:nvPr>
            <p:ph idx="1"/>
          </p:nvPr>
        </p:nvSpPr>
        <p:spPr/>
        <p:txBody>
          <a:bodyPr>
            <a:normAutofit/>
          </a:bodyPr>
          <a:lstStyle/>
          <a:p>
            <a:r>
              <a:rPr lang="ar-IQ" sz="1800" dirty="0" smtClean="0"/>
              <a:t>تكون لاحادية الخلية  ومستعمرية </a:t>
            </a:r>
          </a:p>
          <a:p>
            <a:r>
              <a:rPr lang="ar-IQ" sz="1800" dirty="0" smtClean="0"/>
              <a:t>تحوي 170 جنسا و5500 نوع </a:t>
            </a:r>
          </a:p>
          <a:p>
            <a:r>
              <a:rPr lang="ar-IQ" sz="1800" dirty="0" smtClean="0"/>
              <a:t>تتميز عن بقية انواع الطحالب الاخرى بكون جدران خلاياها حاوية على مادة السليكا بدرجة كبيرة</a:t>
            </a:r>
          </a:p>
          <a:p>
            <a:r>
              <a:rPr lang="ar-IQ" sz="1800" dirty="0" smtClean="0"/>
              <a:t>يتكون جدار الخلية من نصفين متراكبين يشبه طبق بترياو علبة حلويات وغطائها </a:t>
            </a:r>
          </a:p>
          <a:p>
            <a:r>
              <a:rPr lang="ar-IQ" sz="1800" dirty="0" smtClean="0"/>
              <a:t>يسمى جدار الخلية لوحده او مع محتواه من البروتوبلاست بهيكل الخلية </a:t>
            </a:r>
            <a:r>
              <a:rPr lang="en-US" sz="1800" dirty="0" err="1" smtClean="0"/>
              <a:t>Frustule</a:t>
            </a:r>
            <a:r>
              <a:rPr lang="en-US" sz="1800" dirty="0" smtClean="0"/>
              <a:t> </a:t>
            </a:r>
          </a:p>
          <a:p>
            <a:r>
              <a:rPr lang="ar-IQ" sz="1800" dirty="0" smtClean="0"/>
              <a:t>يدعى النصف العلوي المصراع الفوقي( الغطاء) </a:t>
            </a:r>
            <a:r>
              <a:rPr lang="en-US" sz="1800" dirty="0" err="1" smtClean="0"/>
              <a:t>epitheca</a:t>
            </a:r>
            <a:r>
              <a:rPr lang="en-US" sz="1800" dirty="0" smtClean="0"/>
              <a:t> </a:t>
            </a:r>
            <a:r>
              <a:rPr lang="ar-IQ" sz="1800" dirty="0" smtClean="0"/>
              <a:t> والنصف التحتي ( العلبة) المصراع التحتي </a:t>
            </a:r>
            <a:r>
              <a:rPr lang="en-US" sz="1800" dirty="0" err="1" smtClean="0"/>
              <a:t>hypotheca</a:t>
            </a:r>
            <a:r>
              <a:rPr lang="ar-IQ" sz="1800" dirty="0" smtClean="0"/>
              <a:t> وكل منهما يسمى مصراع </a:t>
            </a:r>
            <a:r>
              <a:rPr lang="en-US" sz="1800" dirty="0" smtClean="0"/>
              <a:t>valve </a:t>
            </a:r>
            <a:r>
              <a:rPr lang="ar-IQ" sz="1800" dirty="0" smtClean="0"/>
              <a:t>وهذين المصراعين مرتبطين مع بعضهما بحزام (</a:t>
            </a:r>
            <a:r>
              <a:rPr lang="en-US" sz="1800" dirty="0" smtClean="0"/>
              <a:t>girdle</a:t>
            </a:r>
            <a:r>
              <a:rPr lang="ar-IQ" sz="1800" dirty="0" smtClean="0"/>
              <a:t>) لذا يكون للخلية مظهرين هما منظر حزامي </a:t>
            </a:r>
            <a:r>
              <a:rPr lang="en-US" sz="1800" dirty="0" smtClean="0"/>
              <a:t>girdle view </a:t>
            </a:r>
            <a:r>
              <a:rPr lang="en-US" sz="1800" dirty="0"/>
              <a:t> </a:t>
            </a:r>
            <a:r>
              <a:rPr lang="ar-IQ" sz="1800" dirty="0" smtClean="0"/>
              <a:t> ومنظر صمامي </a:t>
            </a:r>
            <a:r>
              <a:rPr lang="en-US" sz="1800" dirty="0" smtClean="0"/>
              <a:t>valve view </a:t>
            </a:r>
            <a:r>
              <a:rPr lang="ar-IQ" sz="1800" dirty="0" smtClean="0"/>
              <a:t> </a:t>
            </a:r>
          </a:p>
          <a:p>
            <a:r>
              <a:rPr lang="ar-IQ" sz="1800" dirty="0" smtClean="0"/>
              <a:t>الصبغات  هي كلو. </a:t>
            </a:r>
            <a:r>
              <a:rPr lang="en-US" sz="1800" dirty="0" smtClean="0"/>
              <a:t>A </a:t>
            </a:r>
            <a:r>
              <a:rPr lang="ar-IQ" sz="1800" dirty="0" smtClean="0"/>
              <a:t>و</a:t>
            </a:r>
            <a:r>
              <a:rPr lang="en-US" sz="1800" dirty="0" smtClean="0"/>
              <a:t>c </a:t>
            </a:r>
            <a:r>
              <a:rPr lang="ar-IQ" sz="1800" dirty="0" smtClean="0"/>
              <a:t> وابيتا وكاما كاروتين وثلاث انواع من الزانثوفيلات هي ال </a:t>
            </a:r>
            <a:r>
              <a:rPr lang="en-US" sz="1800" dirty="0" err="1" smtClean="0"/>
              <a:t>fucoxanthin</a:t>
            </a:r>
            <a:r>
              <a:rPr lang="en-US" sz="1800" dirty="0" smtClean="0"/>
              <a:t> ,</a:t>
            </a:r>
            <a:r>
              <a:rPr lang="en-US" sz="1800" dirty="0" err="1" smtClean="0"/>
              <a:t>diatoxanthin</a:t>
            </a:r>
            <a:r>
              <a:rPr lang="en-US" sz="1800" dirty="0" smtClean="0"/>
              <a:t> ,</a:t>
            </a:r>
            <a:r>
              <a:rPr lang="en-US" sz="1800" dirty="0" err="1" smtClean="0"/>
              <a:t>diadinobanthin</a:t>
            </a:r>
            <a:endParaRPr lang="en-US" sz="1800" dirty="0" smtClean="0"/>
          </a:p>
          <a:p>
            <a:r>
              <a:rPr lang="ar-IQ" sz="1800" dirty="0" smtClean="0"/>
              <a:t>الغذاء البمخزون مواد دهنية </a:t>
            </a:r>
          </a:p>
          <a:p>
            <a:pPr>
              <a:buNone/>
            </a:pPr>
            <a:r>
              <a:rPr lang="ar-IQ" sz="1800" dirty="0" smtClean="0"/>
              <a:t>لا تتلون خلاياها باللون الازرق عند اضافة اليود اليها لعدم وجود السليليوز او قلته</a:t>
            </a:r>
          </a:p>
          <a:p>
            <a:pPr>
              <a:buNone/>
            </a:pPr>
            <a:r>
              <a:rPr lang="ar-IQ" sz="1800" dirty="0" smtClean="0"/>
              <a:t>تحوي الخلية سوط واحد فقط من النوع الريشي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1026" name="Picture 2" descr="C:\Users\TOSHIBA\Desktop\gol\u.jpg"/>
          <p:cNvPicPr>
            <a:picLocks noGrp="1" noChangeAspect="1" noChangeArrowheads="1"/>
          </p:cNvPicPr>
          <p:nvPr>
            <p:ph idx="1"/>
          </p:nvPr>
        </p:nvPicPr>
        <p:blipFill>
          <a:blip r:embed="rId2"/>
          <a:srcRect/>
          <a:stretch>
            <a:fillRect/>
          </a:stretch>
        </p:blipFill>
        <p:spPr bwMode="auto">
          <a:xfrm>
            <a:off x="2285984" y="2143116"/>
            <a:ext cx="5286412" cy="35719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girdle view</a:t>
            </a:r>
            <a:endParaRPr lang="ar-IQ" dirty="0"/>
          </a:p>
        </p:txBody>
      </p:sp>
      <p:pic>
        <p:nvPicPr>
          <p:cNvPr id="2050" name="Picture 2" descr="C:\Users\TOSHIBA\Desktop\gol\;;;;;.jpg"/>
          <p:cNvPicPr>
            <a:picLocks noGrp="1" noChangeAspect="1" noChangeArrowheads="1"/>
          </p:cNvPicPr>
          <p:nvPr>
            <p:ph idx="1"/>
          </p:nvPr>
        </p:nvPicPr>
        <p:blipFill>
          <a:blip r:embed="rId2"/>
          <a:srcRect/>
          <a:stretch>
            <a:fillRect/>
          </a:stretch>
        </p:blipFill>
        <p:spPr bwMode="auto">
          <a:xfrm>
            <a:off x="3009900" y="3129756"/>
            <a:ext cx="3124200" cy="146685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valve view</a:t>
            </a:r>
            <a:endParaRPr lang="ar-IQ" dirty="0"/>
          </a:p>
        </p:txBody>
      </p:sp>
      <p:pic>
        <p:nvPicPr>
          <p:cNvPr id="3074" name="Picture 2" descr="C:\Users\TOSHIBA\Desktop\gol\;lkjnh.jpg"/>
          <p:cNvPicPr>
            <a:picLocks noGrp="1" noChangeAspect="1" noChangeArrowheads="1"/>
          </p:cNvPicPr>
          <p:nvPr>
            <p:ph idx="1"/>
          </p:nvPr>
        </p:nvPicPr>
        <p:blipFill>
          <a:blip r:embed="rId2"/>
          <a:srcRect/>
          <a:stretch>
            <a:fillRect/>
          </a:stretch>
        </p:blipFill>
        <p:spPr bwMode="auto">
          <a:xfrm>
            <a:off x="2214546" y="1857364"/>
            <a:ext cx="3805254" cy="2615417"/>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التواجد والبيئة</a:t>
            </a:r>
            <a:endParaRPr lang="ar-IQ" dirty="0"/>
          </a:p>
        </p:txBody>
      </p:sp>
      <p:sp>
        <p:nvSpPr>
          <p:cNvPr id="3" name="Content Placeholder 2"/>
          <p:cNvSpPr>
            <a:spLocks noGrp="1"/>
          </p:cNvSpPr>
          <p:nvPr>
            <p:ph idx="1"/>
          </p:nvPr>
        </p:nvSpPr>
        <p:spPr/>
        <p:txBody>
          <a:bodyPr>
            <a:normAutofit/>
          </a:bodyPr>
          <a:lstStyle/>
          <a:p>
            <a:r>
              <a:rPr lang="ar-IQ" sz="1800" dirty="0" smtClean="0"/>
              <a:t>توجد في جميع البيئات المائية العذبة والمويلحة والمالحة </a:t>
            </a:r>
          </a:p>
          <a:p>
            <a:r>
              <a:rPr lang="ar-IQ" sz="1800" dirty="0" smtClean="0"/>
              <a:t>توجد في الترب الرطبة</a:t>
            </a:r>
          </a:p>
          <a:p>
            <a:r>
              <a:rPr lang="ar-IQ" sz="1800" dirty="0" smtClean="0"/>
              <a:t>تتوالجد في المناطق الحارة والباردة </a:t>
            </a:r>
          </a:p>
          <a:p>
            <a:r>
              <a:rPr lang="ar-IQ" sz="1800" dirty="0" smtClean="0"/>
              <a:t>تكون اما هائمة </a:t>
            </a:r>
            <a:r>
              <a:rPr lang="en-US" sz="1800" dirty="0" smtClean="0"/>
              <a:t>phytoplankton </a:t>
            </a:r>
            <a:r>
              <a:rPr lang="ar-IQ" sz="1800" dirty="0" smtClean="0"/>
              <a:t> او ملتصقة </a:t>
            </a:r>
            <a:r>
              <a:rPr lang="en-US" sz="1800" dirty="0" smtClean="0"/>
              <a:t>benthic </a:t>
            </a:r>
            <a:r>
              <a:rPr lang="ar-IQ" sz="1800" dirty="0" smtClean="0"/>
              <a:t> فأذا كانت ملتصقة على النبات تدعى</a:t>
            </a:r>
            <a:r>
              <a:rPr lang="en-US" sz="1800" dirty="0" smtClean="0"/>
              <a:t>epiphytic algae </a:t>
            </a:r>
            <a:r>
              <a:rPr lang="en-US" sz="1800" dirty="0"/>
              <a:t> </a:t>
            </a:r>
            <a:r>
              <a:rPr lang="ar-IQ" sz="1800" dirty="0" smtClean="0"/>
              <a:t> و</a:t>
            </a:r>
            <a:r>
              <a:rPr lang="ar-IQ" sz="1800" dirty="0" smtClean="0"/>
              <a:t>أذا كانت ملتصقة على الطين تدعى </a:t>
            </a:r>
            <a:r>
              <a:rPr lang="en-US" sz="1800" dirty="0" err="1" smtClean="0"/>
              <a:t>epipelic</a:t>
            </a:r>
            <a:r>
              <a:rPr lang="en-US" sz="1800" dirty="0" smtClean="0"/>
              <a:t> algae </a:t>
            </a:r>
            <a:r>
              <a:rPr lang="ar-IQ" sz="1800" dirty="0" smtClean="0"/>
              <a:t> وأذا كانت ملتصقة على الرمال تدعى </a:t>
            </a:r>
            <a:r>
              <a:rPr lang="en-US" sz="1800" dirty="0" err="1" smtClean="0"/>
              <a:t>epipsamic</a:t>
            </a:r>
            <a:r>
              <a:rPr lang="en-US" sz="1800" dirty="0" smtClean="0"/>
              <a:t> algae </a:t>
            </a:r>
            <a:r>
              <a:rPr lang="ar-IQ" sz="1800" dirty="0" smtClean="0"/>
              <a:t>  وأذا كانت ملتصقة على الحيوانات تدعى </a:t>
            </a:r>
            <a:r>
              <a:rPr lang="en-US" sz="1800" dirty="0" err="1" smtClean="0"/>
              <a:t>epizoic</a:t>
            </a:r>
            <a:r>
              <a:rPr lang="en-US" sz="1800" dirty="0" smtClean="0"/>
              <a:t> algae</a:t>
            </a:r>
            <a:r>
              <a:rPr lang="ar-IQ" sz="1800" dirty="0" smtClean="0"/>
              <a:t> وأذا كانت ملتصقة على الصخور تدعى</a:t>
            </a:r>
            <a:r>
              <a:rPr lang="en-US" sz="1800" dirty="0" smtClean="0"/>
              <a:t> </a:t>
            </a:r>
            <a:r>
              <a:rPr lang="en-US" sz="1800" dirty="0" err="1" smtClean="0"/>
              <a:t>epilithic</a:t>
            </a:r>
            <a:r>
              <a:rPr lang="en-US" sz="1800" dirty="0" smtClean="0"/>
              <a:t> algae </a:t>
            </a:r>
            <a:endParaRPr lang="ar-IQ" sz="1800" dirty="0" smtClean="0"/>
          </a:p>
          <a:p>
            <a:r>
              <a:rPr lang="ar-IQ" sz="1800" dirty="0" smtClean="0"/>
              <a:t>تظهر بغزار في اشهر الربيع والخريف عندما يكون الماء باردا </a:t>
            </a:r>
          </a:p>
          <a:p>
            <a:r>
              <a:rPr lang="ar-IQ" sz="1800" dirty="0" smtClean="0"/>
              <a:t>تتوزع مادة السليكا بشكل غير متجانس في هيكل الخلية وبسبب هذا التوزيع غير المتجانس تتعاقب مساحات سميكة واخرى رقيقة مما يؤدي الى تكوين نقوش مختلفة وبشكل جميل جدا وترتيب هذه النقوش يعتبر صفة تصنيفية للدايتومات الى رتبتين اساسيتين هما رتبة الدايتومات المركزية </a:t>
            </a:r>
            <a:r>
              <a:rPr lang="en-US" sz="1800" dirty="0" smtClean="0"/>
              <a:t> </a:t>
            </a:r>
            <a:r>
              <a:rPr lang="en-US" sz="1800" dirty="0" err="1" smtClean="0"/>
              <a:t>centrales</a:t>
            </a:r>
            <a:r>
              <a:rPr lang="en-US" sz="1800" dirty="0" smtClean="0"/>
              <a:t> </a:t>
            </a:r>
            <a:r>
              <a:rPr lang="ar-IQ" sz="1800" dirty="0" smtClean="0"/>
              <a:t> والريشية </a:t>
            </a:r>
            <a:r>
              <a:rPr lang="en-US" sz="1800" dirty="0" smtClean="0"/>
              <a:t> </a:t>
            </a:r>
            <a:r>
              <a:rPr lang="en-US" sz="1800" dirty="0" err="1" smtClean="0"/>
              <a:t>pennales</a:t>
            </a:r>
            <a:r>
              <a:rPr lang="en-US" sz="1800" dirty="0" smtClean="0"/>
              <a:t> </a:t>
            </a:r>
            <a:r>
              <a:rPr lang="ar-IQ" sz="1800" smtClean="0"/>
              <a:t>  ففي الدايتومات المركزية تنتظم النقوش </a:t>
            </a:r>
            <a:endParaRPr lang="ar-IQ" sz="18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TotalTime>
  <Words>279</Words>
  <Application>Microsoft Office PowerPoint</Application>
  <PresentationFormat>On-screen Show (4:3)</PresentationFormat>
  <Paragraphs>22</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الطحالب العصوية ( الدايتومية)</vt:lpstr>
      <vt:lpstr>الصفات العامة</vt:lpstr>
      <vt:lpstr>Slide 3</vt:lpstr>
      <vt:lpstr>girdle view</vt:lpstr>
      <vt:lpstr>valve view</vt:lpstr>
      <vt:lpstr>التواجد والبيئة</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الطحالب العصوية ( الدايتومية)</dc:title>
  <dc:creator>TOSHIBA</dc:creator>
  <cp:lastModifiedBy>TOSHIBA</cp:lastModifiedBy>
  <cp:revision>4</cp:revision>
  <dcterms:created xsi:type="dcterms:W3CDTF">2014-12-06T08:28:34Z</dcterms:created>
  <dcterms:modified xsi:type="dcterms:W3CDTF">2014-12-06T09:07:31Z</dcterms:modified>
</cp:coreProperties>
</file>