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F2967E70-DDC3-4927-9861-28C1C0D98B91}"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2967E70-DDC3-4927-9861-28C1C0D98B91}"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2967E70-DDC3-4927-9861-28C1C0D98B91}"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F2967E70-DDC3-4927-9861-28C1C0D98B91}"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967E70-DDC3-4927-9861-28C1C0D98B91}" type="datetimeFigureOut">
              <a:rPr lang="ar-IQ" smtClean="0"/>
              <a:t>14/02/1436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F2967E70-DDC3-4927-9861-28C1C0D98B91}"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F2967E70-DDC3-4927-9861-28C1C0D98B91}" type="datetimeFigureOut">
              <a:rPr lang="ar-IQ" smtClean="0"/>
              <a:t>14/02/1436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F2967E70-DDC3-4927-9861-28C1C0D98B91}" type="datetimeFigureOut">
              <a:rPr lang="ar-IQ" smtClean="0"/>
              <a:t>14/02/1436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67E70-DDC3-4927-9861-28C1C0D98B91}" type="datetimeFigureOut">
              <a:rPr lang="ar-IQ" smtClean="0"/>
              <a:t>14/02/1436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67E70-DDC3-4927-9861-28C1C0D98B91}"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67E70-DDC3-4927-9861-28C1C0D98B91}" type="datetimeFigureOut">
              <a:rPr lang="ar-IQ" smtClean="0"/>
              <a:t>14/02/1436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4E66EFFB-C746-4102-95E7-3D09C768B0F6}" type="slidenum">
              <a:rPr lang="ar-IQ" smtClean="0"/>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2967E70-DDC3-4927-9861-28C1C0D98B91}" type="datetimeFigureOut">
              <a:rPr lang="ar-IQ" smtClean="0"/>
              <a:t>14/02/1436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E66EFFB-C746-4102-95E7-3D09C768B0F6}"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الطحالب الخضراء الذهبية</a:t>
            </a:r>
            <a:r>
              <a:rPr lang="en-US" dirty="0" err="1" smtClean="0"/>
              <a:t>Chrysophyceae</a:t>
            </a:r>
            <a:r>
              <a:rPr lang="en-US" dirty="0" smtClean="0"/>
              <a:t>      </a:t>
            </a:r>
            <a:endParaRPr lang="ar-IQ" dirty="0"/>
          </a:p>
        </p:txBody>
      </p:sp>
      <p:sp>
        <p:nvSpPr>
          <p:cNvPr id="3" name="Subtitle 2"/>
          <p:cNvSpPr>
            <a:spLocks noGrp="1"/>
          </p:cNvSpPr>
          <p:nvPr>
            <p:ph type="subTitle" idx="1"/>
          </p:nvPr>
        </p:nvSpPr>
        <p:spPr/>
        <p:txBody>
          <a:bodyPr/>
          <a:lstStyle/>
          <a:p>
            <a:endParaRPr lang="ar-IQ"/>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122" name="Picture 2" descr="C:\Users\TOSHIBA\Desktop\gol\n.jpg"/>
          <p:cNvPicPr>
            <a:picLocks noGrp="1" noChangeAspect="1" noChangeArrowheads="1"/>
          </p:cNvPicPr>
          <p:nvPr>
            <p:ph idx="1"/>
          </p:nvPr>
        </p:nvPicPr>
        <p:blipFill>
          <a:blip r:embed="rId2"/>
          <a:srcRect/>
          <a:stretch>
            <a:fillRect/>
          </a:stretch>
        </p:blipFill>
        <p:spPr bwMode="auto">
          <a:xfrm>
            <a:off x="2428860" y="1857364"/>
            <a:ext cx="4643470" cy="35719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IQ" sz="2000" dirty="0" smtClean="0"/>
              <a:t>يتواجد هذا الطحلب عادة داخل حويصلة سلسليوزية مفتوحة تسمى </a:t>
            </a:r>
            <a:r>
              <a:rPr lang="en-US" sz="2000" dirty="0" err="1" smtClean="0"/>
              <a:t>lorica</a:t>
            </a:r>
            <a:r>
              <a:rPr lang="ar-IQ" sz="2000" dirty="0" smtClean="0"/>
              <a:t> والتي تتكون من البروتوبلازم ويكون الغلاف الحوصلي اما ناعما غير ملون  او ثخينا ملونا عندما يدخل الحديد في تركيب الحويصلة</a:t>
            </a:r>
            <a:endParaRPr lang="ar-IQ" sz="2000" dirty="0"/>
          </a:p>
        </p:txBody>
      </p:sp>
      <p:pic>
        <p:nvPicPr>
          <p:cNvPr id="8194" name="Picture 2" descr="C:\Users\TOSHIBA\Desktop\gol\rdfgy.jpg"/>
          <p:cNvPicPr>
            <a:picLocks noGrp="1" noChangeAspect="1" noChangeArrowheads="1"/>
          </p:cNvPicPr>
          <p:nvPr>
            <p:ph idx="1"/>
          </p:nvPr>
        </p:nvPicPr>
        <p:blipFill>
          <a:blip r:embed="rId2"/>
          <a:srcRect/>
          <a:stretch>
            <a:fillRect/>
          </a:stretch>
        </p:blipFill>
        <p:spPr bwMode="auto">
          <a:xfrm>
            <a:off x="2928926" y="2285992"/>
            <a:ext cx="3357586" cy="378621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r>
              <a:rPr lang="ar-IQ" sz="1800" dirty="0" smtClean="0"/>
              <a:t>تتكون النتبة الكاملة من عدد من الحويصلات المتصلة مع بعضها وبشكل عشوائي ومنه جائت تسمية الطحلب </a:t>
            </a:r>
            <a:r>
              <a:rPr lang="en-US" sz="1800" dirty="0" err="1" smtClean="0"/>
              <a:t>Dinobryon</a:t>
            </a:r>
            <a:r>
              <a:rPr lang="ar-IQ" sz="1800" dirty="0" smtClean="0"/>
              <a:t> والذي يعني الحرز غير المنتظم </a:t>
            </a:r>
          </a:p>
          <a:p>
            <a:r>
              <a:rPr lang="ar-IQ" sz="1800" dirty="0" smtClean="0"/>
              <a:t>كل خلية تحوي على زوج من البلاستيدات الجدارية الموقع</a:t>
            </a:r>
          </a:p>
          <a:p>
            <a:r>
              <a:rPr lang="ar-IQ" sz="1800" dirty="0" smtClean="0"/>
              <a:t>تحوي كل خلية فجوة متقلصة واحدة في الوسط</a:t>
            </a:r>
          </a:p>
          <a:p>
            <a:r>
              <a:rPr lang="ar-IQ" sz="1800" dirty="0" smtClean="0"/>
              <a:t>وبقعة عينية في النهاية الامامية للجسك</a:t>
            </a:r>
          </a:p>
          <a:p>
            <a:r>
              <a:rPr lang="ar-IQ" sz="1800" dirty="0" smtClean="0"/>
              <a:t>وزوج من الاسواط  غيرالمتساوية في الطول  </a:t>
            </a:r>
            <a:r>
              <a:rPr lang="en-US" sz="1800" dirty="0" err="1" smtClean="0"/>
              <a:t>Heterokont</a:t>
            </a:r>
            <a:endParaRPr lang="ar-IQ" sz="1800" dirty="0" smtClean="0"/>
          </a:p>
          <a:p>
            <a:r>
              <a:rPr lang="ar-IQ" sz="1800" dirty="0" smtClean="0"/>
              <a:t>يكون البروتوبلازم في الحوصلة مغزلي الشكل قمعي </a:t>
            </a:r>
          </a:p>
          <a:p>
            <a:r>
              <a:rPr lang="ar-IQ" sz="1800" dirty="0" smtClean="0"/>
              <a:t>يعيش الطحلب في المياه العذبة بصورة هائمة </a:t>
            </a:r>
          </a:p>
          <a:p>
            <a:r>
              <a:rPr lang="ar-IQ" sz="1800" dirty="0" smtClean="0"/>
              <a:t>توجد انواع منه ملتصقة  بالقاع وقد يتواجد في المياه المالحة</a:t>
            </a:r>
          </a:p>
          <a:p>
            <a:r>
              <a:rPr lang="ar-IQ" sz="1800" dirty="0" smtClean="0"/>
              <a:t>قد يسبب تواجده بكثرة في المياه تعفن المياه وخروج روائح كريهة </a:t>
            </a:r>
          </a:p>
          <a:p>
            <a:r>
              <a:rPr lang="ar-IQ" sz="1800" dirty="0" smtClean="0"/>
              <a:t>يعد من دلائل قلة الفسفور في المياه</a:t>
            </a:r>
          </a:p>
          <a:p>
            <a:r>
              <a:rPr lang="ar-IQ" sz="1800" smtClean="0"/>
              <a:t>قد يصل عدد خلايا المستعمرة لهذا الطحلب الى 50 ويفضل التواجد في المياه الراكدة </a:t>
            </a:r>
            <a:endParaRPr lang="ar-IQ" sz="1800" dirty="0" smtClean="0"/>
          </a:p>
          <a:p>
            <a:r>
              <a:rPr lang="ar-IQ" sz="1800" dirty="0" smtClean="0"/>
              <a:t>شخص منه فيالعراق 4 انواع والنوع الشائع هو </a:t>
            </a:r>
            <a:r>
              <a:rPr lang="en-US" sz="1800" dirty="0" smtClean="0"/>
              <a:t>D. </a:t>
            </a:r>
            <a:r>
              <a:rPr lang="en-US" sz="1800" dirty="0" err="1" smtClean="0"/>
              <a:t>divergens</a:t>
            </a:r>
            <a:endParaRPr lang="ar-IQ"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9218" name="Picture 2" descr="C:\Users\TOSHIBA\Desktop\gol\,,.jpg"/>
          <p:cNvPicPr>
            <a:picLocks noGrp="1" noChangeAspect="1" noChangeArrowheads="1"/>
          </p:cNvPicPr>
          <p:nvPr>
            <p:ph idx="1"/>
          </p:nvPr>
        </p:nvPicPr>
        <p:blipFill>
          <a:blip r:embed="rId2"/>
          <a:srcRect/>
          <a:stretch>
            <a:fillRect/>
          </a:stretch>
        </p:blipFill>
        <p:spPr bwMode="auto">
          <a:xfrm>
            <a:off x="2571736" y="1857364"/>
            <a:ext cx="4071966" cy="378621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الصفات العامة</a:t>
            </a:r>
            <a:endParaRPr lang="ar-IQ" dirty="0"/>
          </a:p>
        </p:txBody>
      </p:sp>
      <p:sp>
        <p:nvSpPr>
          <p:cNvPr id="3" name="Content Placeholder 2"/>
          <p:cNvSpPr>
            <a:spLocks noGrp="1"/>
          </p:cNvSpPr>
          <p:nvPr>
            <p:ph idx="1"/>
          </p:nvPr>
        </p:nvSpPr>
        <p:spPr/>
        <p:txBody>
          <a:bodyPr>
            <a:normAutofit/>
          </a:bodyPr>
          <a:lstStyle/>
          <a:p>
            <a:r>
              <a:rPr lang="ar-IQ" sz="2000" dirty="0" smtClean="0"/>
              <a:t>تضم 70 جنسا و325 نوع</a:t>
            </a:r>
          </a:p>
          <a:p>
            <a:r>
              <a:rPr lang="ar-IQ" sz="2000" dirty="0" smtClean="0"/>
              <a:t>يعزى اللون البني الذهبي الى اتحاد الصبغات التالية كلوروفيل </a:t>
            </a:r>
            <a:r>
              <a:rPr lang="en-US" sz="2000" dirty="0" smtClean="0"/>
              <a:t>a </a:t>
            </a:r>
            <a:r>
              <a:rPr lang="ar-IQ" sz="2000" dirty="0" smtClean="0"/>
              <a:t>و </a:t>
            </a:r>
            <a:r>
              <a:rPr lang="en-US" sz="2000" dirty="0" smtClean="0"/>
              <a:t>c </a:t>
            </a:r>
            <a:r>
              <a:rPr lang="ar-IQ" sz="2000" dirty="0" smtClean="0"/>
              <a:t> والبيتا كاروتين والزانثوفيل والفيوكوزانثين والدياداينوزانثين </a:t>
            </a:r>
          </a:p>
          <a:p>
            <a:r>
              <a:rPr lang="ar-IQ" sz="2000" dirty="0" smtClean="0"/>
              <a:t>النظام السوطي متنوع فقد تكون الخلايا وحيدة السوط اوثنائية واما تكون ذات سوطين متساويين اومختلفين في الطول وقد تكون من نوع واحد او نوعين مختلفين </a:t>
            </a:r>
          </a:p>
          <a:p>
            <a:r>
              <a:rPr lang="ar-IQ" sz="2000" dirty="0" smtClean="0"/>
              <a:t>الغذاء المخزون </a:t>
            </a:r>
            <a:r>
              <a:rPr lang="en-US" sz="2000" dirty="0" err="1" smtClean="0"/>
              <a:t>leucosin</a:t>
            </a:r>
            <a:r>
              <a:rPr lang="en-US" sz="2000" dirty="0" smtClean="0"/>
              <a:t> </a:t>
            </a:r>
            <a:r>
              <a:rPr lang="ar-IQ" sz="2000" dirty="0" smtClean="0"/>
              <a:t>او </a:t>
            </a:r>
            <a:r>
              <a:rPr lang="en-US" sz="2000" dirty="0" smtClean="0"/>
              <a:t> </a:t>
            </a:r>
            <a:r>
              <a:rPr lang="en-US" sz="2000" dirty="0" err="1" smtClean="0"/>
              <a:t>chrysolaminarin</a:t>
            </a:r>
            <a:r>
              <a:rPr lang="en-US" sz="2000" dirty="0" smtClean="0"/>
              <a:t> </a:t>
            </a:r>
            <a:r>
              <a:rPr lang="ar-IQ" sz="2000" dirty="0" smtClean="0"/>
              <a:t>تكون حويصلات داخلية</a:t>
            </a:r>
          </a:p>
          <a:p>
            <a:r>
              <a:rPr lang="ar-IQ" sz="2000" dirty="0" smtClean="0"/>
              <a:t>العديد من انواعها هائمات نباتية تتواجد في المياه او الفصول الباردة</a:t>
            </a:r>
          </a:p>
          <a:p>
            <a:r>
              <a:rPr lang="ar-IQ" sz="2000" dirty="0" smtClean="0"/>
              <a:t>الخلايا في اغلب اجناسها حاوية على بلاستيدة واحدة او اثنين جدارية الموقع وتكون وحيدة النواة </a:t>
            </a:r>
          </a:p>
          <a:p>
            <a:r>
              <a:rPr lang="ar-IQ" sz="2000" dirty="0" smtClean="0"/>
              <a:t>تكون مغطاة بالحراشف او عارية اي يحيط بها غشاء سايتوبلازمي فقط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التواجد</a:t>
            </a:r>
            <a:endParaRPr lang="ar-IQ" dirty="0"/>
          </a:p>
        </p:txBody>
      </p:sp>
      <p:sp>
        <p:nvSpPr>
          <p:cNvPr id="3" name="Content Placeholder 2"/>
          <p:cNvSpPr>
            <a:spLocks noGrp="1"/>
          </p:cNvSpPr>
          <p:nvPr>
            <p:ph idx="1"/>
          </p:nvPr>
        </p:nvSpPr>
        <p:spPr/>
        <p:txBody>
          <a:bodyPr>
            <a:normAutofit/>
          </a:bodyPr>
          <a:lstStyle/>
          <a:p>
            <a:r>
              <a:rPr lang="ar-IQ" sz="2000" dirty="0" smtClean="0"/>
              <a:t>تعيش اغلبها في المياه العذبة وتفضل الفصول الباردة اما الاجناس وحيدة الخلية الكروية والخيطية غالبا ماتتواجد في الينابيع والجداول الباردة اذ تكون طبقة جيلاتينية او قشرة فوق الصخور او الاجسام الخشبية </a:t>
            </a:r>
            <a:endParaRPr lang="ar-IQ"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التكاثر</a:t>
            </a:r>
            <a:endParaRPr lang="ar-IQ" dirty="0"/>
          </a:p>
        </p:txBody>
      </p:sp>
      <p:sp>
        <p:nvSpPr>
          <p:cNvPr id="3" name="Content Placeholder 2"/>
          <p:cNvSpPr>
            <a:spLocks noGrp="1"/>
          </p:cNvSpPr>
          <p:nvPr>
            <p:ph idx="1"/>
          </p:nvPr>
        </p:nvSpPr>
        <p:spPr/>
        <p:txBody>
          <a:bodyPr>
            <a:normAutofit lnSpcReduction="10000"/>
          </a:bodyPr>
          <a:lstStyle/>
          <a:p>
            <a:r>
              <a:rPr lang="ar-IQ" sz="2000" dirty="0" smtClean="0"/>
              <a:t>التكاثر اللاجنسي  ويتضمن</a:t>
            </a:r>
          </a:p>
          <a:p>
            <a:r>
              <a:rPr lang="ar-IQ" sz="2000" dirty="0" smtClean="0"/>
              <a:t>1- الانقسام الخلوي يكون في الاجناس الاحادية الخلية المتحركة اذ يكون الانقسام طوليا الى خليتين بنيويتين سرعان ماتنفصلان بعد الانقسام كما يحدث هذا النوع من الانقسام في المستعمرات اذ تتجزأ المستعمرة الى جزئين او اكثر بانفصال خلية واحدة منها ونموها الى مستعمرة جديدة</a:t>
            </a:r>
          </a:p>
          <a:p>
            <a:r>
              <a:rPr lang="ar-IQ" sz="2000" dirty="0" smtClean="0"/>
              <a:t>الابواغ المتحركة وتكون عادة مفردة داخل الخلية ولكن في بعض الاجناس تكون متعددة وتكون الابواغ عارية ومسوطة </a:t>
            </a:r>
          </a:p>
          <a:p>
            <a:r>
              <a:rPr lang="ar-IQ" sz="2000" dirty="0" smtClean="0"/>
              <a:t>3- ابواغ التوازن </a:t>
            </a:r>
            <a:r>
              <a:rPr lang="en-US" sz="2000" dirty="0" err="1" smtClean="0"/>
              <a:t>Statospores</a:t>
            </a:r>
            <a:r>
              <a:rPr lang="ar-IQ" sz="2000" dirty="0" smtClean="0"/>
              <a:t> ويكون في عدد كبير من اجناسها وقد تكون اهليليجية الشكل ويكون جدار البوغ مشبع بالسليكا ومؤلف من قسمين متراكبين وبه فتحة مغلقة بواسطة سداد جيلاتيني قد يحتوي او لايحتوي على السليكا وفي بعض الانواع تكون الابواغ ناعمة الملمس بينما في انواع اخرى مخرفة بواسطة نقاط او اشواك . عندما تكون الخلية المتحركة على وشك تكوين بوغ التوازن</a:t>
            </a:r>
            <a:r>
              <a:rPr lang="ar-IQ" sz="2000" dirty="0"/>
              <a:t> </a:t>
            </a:r>
            <a:r>
              <a:rPr lang="ar-IQ" sz="2000" dirty="0" smtClean="0"/>
              <a:t>تلجأ الى السكون وتسحب اسواطها وتتخذ شكلا كرويا ويحدث تميز داخلي لبروتوبلاست كروي ينفصل عن الجزء المحيطي للبروتوبلاست الاصلي بواسطة اغشية بلازمية ثم يفرز جدار بينهما عدا مساحة ضيقة سوف تصبح الثقب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6" name="Picture 2" descr="C:\Users\TOSHIBA\Desktop\gol\images.jpg"/>
          <p:cNvPicPr>
            <a:picLocks noGrp="1" noChangeAspect="1" noChangeArrowheads="1"/>
          </p:cNvPicPr>
          <p:nvPr>
            <p:ph idx="1"/>
          </p:nvPr>
        </p:nvPicPr>
        <p:blipFill>
          <a:blip r:embed="rId2"/>
          <a:srcRect/>
          <a:stretch>
            <a:fillRect/>
          </a:stretch>
        </p:blipFill>
        <p:spPr bwMode="auto">
          <a:xfrm>
            <a:off x="2000232" y="2071678"/>
            <a:ext cx="5072098" cy="271542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بعض الاجناس المختارة</a:t>
            </a:r>
            <a:endParaRPr lang="ar-IQ" dirty="0"/>
          </a:p>
        </p:txBody>
      </p:sp>
      <p:sp>
        <p:nvSpPr>
          <p:cNvPr id="3" name="Content Placeholder 2"/>
          <p:cNvSpPr>
            <a:spLocks noGrp="1"/>
          </p:cNvSpPr>
          <p:nvPr>
            <p:ph idx="1"/>
          </p:nvPr>
        </p:nvSpPr>
        <p:spPr/>
        <p:txBody>
          <a:bodyPr/>
          <a:lstStyle/>
          <a:p>
            <a:pPr>
              <a:buNone/>
            </a:pPr>
            <a:r>
              <a:rPr lang="en-US" dirty="0" smtClean="0"/>
              <a:t>Order : </a:t>
            </a:r>
            <a:r>
              <a:rPr lang="en-US" dirty="0" err="1" smtClean="0"/>
              <a:t>Dinophyciales</a:t>
            </a:r>
            <a:endParaRPr lang="en-US" dirty="0" smtClean="0"/>
          </a:p>
          <a:p>
            <a:pPr>
              <a:buNone/>
            </a:pPr>
            <a:r>
              <a:rPr lang="en-US" dirty="0" smtClean="0"/>
              <a:t>Family : </a:t>
            </a:r>
            <a:r>
              <a:rPr lang="en-US" dirty="0" err="1" smtClean="0"/>
              <a:t>Dinophyceae</a:t>
            </a:r>
            <a:endParaRPr lang="en-US" dirty="0" smtClean="0"/>
          </a:p>
          <a:p>
            <a:pPr>
              <a:buNone/>
            </a:pPr>
            <a:r>
              <a:rPr lang="en-US" dirty="0" smtClean="0"/>
              <a:t>Genus:     </a:t>
            </a:r>
            <a:r>
              <a:rPr lang="en-US" dirty="0" err="1" smtClean="0"/>
              <a:t>Dinobryon</a:t>
            </a:r>
            <a:r>
              <a:rPr lang="en-US" dirty="0" smtClean="0"/>
              <a:t> </a:t>
            </a:r>
            <a:endParaRPr lang="ar-IQ"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Dinobryon</a:t>
            </a:r>
            <a:endParaRPr lang="ar-IQ" dirty="0"/>
          </a:p>
        </p:txBody>
      </p:sp>
      <p:pic>
        <p:nvPicPr>
          <p:cNvPr id="2050" name="Picture 2" descr="C:\Users\TOSHIBA\Desktop\gol\;.jpg"/>
          <p:cNvPicPr>
            <a:picLocks noGrp="1" noChangeAspect="1" noChangeArrowheads="1"/>
          </p:cNvPicPr>
          <p:nvPr>
            <p:ph idx="1"/>
          </p:nvPr>
        </p:nvPicPr>
        <p:blipFill>
          <a:blip r:embed="rId2"/>
          <a:srcRect/>
          <a:stretch>
            <a:fillRect/>
          </a:stretch>
        </p:blipFill>
        <p:spPr bwMode="auto">
          <a:xfrm>
            <a:off x="2285984" y="2214554"/>
            <a:ext cx="5143536" cy="302975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3074" name="Picture 2" descr="C:\Users\TOSHIBA\Desktop\gol\;nbn.jpg"/>
          <p:cNvPicPr>
            <a:picLocks noGrp="1" noChangeAspect="1" noChangeArrowheads="1"/>
          </p:cNvPicPr>
          <p:nvPr>
            <p:ph idx="1"/>
          </p:nvPr>
        </p:nvPicPr>
        <p:blipFill>
          <a:blip r:embed="rId2"/>
          <a:srcRect/>
          <a:stretch>
            <a:fillRect/>
          </a:stretch>
        </p:blipFill>
        <p:spPr bwMode="auto">
          <a:xfrm>
            <a:off x="2786050" y="1857364"/>
            <a:ext cx="3929090" cy="350046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098" name="Picture 2" descr="C:\Users\TOSHIBA\Desktop\gol\[[[[[.jpg"/>
          <p:cNvPicPr>
            <a:picLocks noGrp="1" noChangeAspect="1" noChangeArrowheads="1"/>
          </p:cNvPicPr>
          <p:nvPr>
            <p:ph idx="1"/>
          </p:nvPr>
        </p:nvPicPr>
        <p:blipFill>
          <a:blip r:embed="rId2"/>
          <a:srcRect/>
          <a:stretch>
            <a:fillRect/>
          </a:stretch>
        </p:blipFill>
        <p:spPr bwMode="auto">
          <a:xfrm>
            <a:off x="2643174" y="1714488"/>
            <a:ext cx="4286280" cy="3500462"/>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449</Words>
  <Application>Microsoft Office PowerPoint</Application>
  <PresentationFormat>On-screen Show (4:3)</PresentationFormat>
  <Paragraphs>34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الطحالب الخضراء الذهبيةChrysophyceae      </vt:lpstr>
      <vt:lpstr>الصفات العامة</vt:lpstr>
      <vt:lpstr>التواجد</vt:lpstr>
      <vt:lpstr>التكاثر</vt:lpstr>
      <vt:lpstr>Slide 5</vt:lpstr>
      <vt:lpstr>بعض الاجناس المختارة</vt:lpstr>
      <vt:lpstr>Dinobryon</vt:lpstr>
      <vt:lpstr>Slide 8</vt:lpstr>
      <vt:lpstr>Slide 9</vt:lpstr>
      <vt:lpstr>Slide 10</vt:lpstr>
      <vt:lpstr>يتواجد هذا الطحلب عادة داخل حويصلة سلسليوزية مفتوحة تسمى lorica والتي تتكون من البروتوبلازم ويكون الغلاف الحوصلي اما ناعما غير ملون  او ثخينا ملونا عندما يدخل الحديد في تركيب الحويصلة</vt:lpstr>
      <vt:lpstr>Slide 12</vt:lpstr>
      <vt:lpstr>Slide 13</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الطحالب الخضراء الذهبيةChrysophyceae</dc:title>
  <dc:creator>TOSHIBA</dc:creator>
  <cp:lastModifiedBy>TOSHIBA</cp:lastModifiedBy>
  <cp:revision>6</cp:revision>
  <dcterms:created xsi:type="dcterms:W3CDTF">2014-12-06T07:11:43Z</dcterms:created>
  <dcterms:modified xsi:type="dcterms:W3CDTF">2014-12-06T08:05:18Z</dcterms:modified>
</cp:coreProperties>
</file>