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34"/>
  </p:notesMasterIdLst>
  <p:sldIdLst>
    <p:sldId id="256" r:id="rId2"/>
    <p:sldId id="257" r:id="rId3"/>
    <p:sldId id="269" r:id="rId4"/>
    <p:sldId id="270" r:id="rId5"/>
    <p:sldId id="263" r:id="rId6"/>
    <p:sldId id="264" r:id="rId7"/>
    <p:sldId id="265" r:id="rId8"/>
    <p:sldId id="266" r:id="rId9"/>
    <p:sldId id="268" r:id="rId10"/>
    <p:sldId id="258" r:id="rId11"/>
    <p:sldId id="259" r:id="rId12"/>
    <p:sldId id="260" r:id="rId13"/>
    <p:sldId id="261" r:id="rId14"/>
    <p:sldId id="271" r:id="rId15"/>
    <p:sldId id="272" r:id="rId16"/>
    <p:sldId id="262" r:id="rId17"/>
    <p:sldId id="273" r:id="rId18"/>
    <p:sldId id="274"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IQ"/>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15872CA-55D7-4A83-8DF8-F42838E23B26}" type="datetimeFigureOut">
              <a:rPr lang="ar-IQ" smtClean="0"/>
              <a:pPr/>
              <a:t>13/02/1436</a:t>
            </a:fld>
            <a:endParaRPr lang="ar-IQ"/>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IQ"/>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IQ"/>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6186D0E-C615-42BF-9783-997C95A433A5}" type="slidenum">
              <a:rPr lang="ar-IQ" smtClean="0"/>
              <a:pPr/>
              <a:t>‹#›</a:t>
            </a:fld>
            <a:endParaRPr lang="ar-IQ"/>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IQ" dirty="0"/>
          </a:p>
        </p:txBody>
      </p:sp>
      <p:sp>
        <p:nvSpPr>
          <p:cNvPr id="4" name="Slide Number Placeholder 3"/>
          <p:cNvSpPr>
            <a:spLocks noGrp="1"/>
          </p:cNvSpPr>
          <p:nvPr>
            <p:ph type="sldNum" sz="quarter" idx="10"/>
          </p:nvPr>
        </p:nvSpPr>
        <p:spPr/>
        <p:txBody>
          <a:bodyPr/>
          <a:lstStyle/>
          <a:p>
            <a:fld id="{06186D0E-C615-42BF-9783-997C95A433A5}" type="slidenum">
              <a:rPr lang="ar-IQ" smtClean="0"/>
              <a:pPr/>
              <a:t>1</a:t>
            </a:fld>
            <a:endParaRPr lang="ar-IQ"/>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IQ"/>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IQ"/>
          </a:p>
        </p:txBody>
      </p:sp>
      <p:sp>
        <p:nvSpPr>
          <p:cNvPr id="4" name="Date Placeholder 3"/>
          <p:cNvSpPr>
            <a:spLocks noGrp="1"/>
          </p:cNvSpPr>
          <p:nvPr>
            <p:ph type="dt" sz="half" idx="10"/>
          </p:nvPr>
        </p:nvSpPr>
        <p:spPr/>
        <p:txBody>
          <a:bodyPr/>
          <a:lstStyle/>
          <a:p>
            <a:fld id="{C1F6780B-D04E-4698-9F26-50492194C0A9}" type="datetimeFigureOut">
              <a:rPr lang="ar-IQ" smtClean="0"/>
              <a:pPr/>
              <a:t>13/02/1436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9DCE080-4E34-4C06-9213-8F54B20012A7}" type="slidenum">
              <a:rPr lang="ar-IQ" smtClean="0"/>
              <a:pPr/>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1F6780B-D04E-4698-9F26-50492194C0A9}" type="datetimeFigureOut">
              <a:rPr lang="ar-IQ" smtClean="0"/>
              <a:pPr/>
              <a:t>13/02/1436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9DCE080-4E34-4C06-9213-8F54B20012A7}" type="slidenum">
              <a:rPr lang="ar-IQ" smtClean="0"/>
              <a:pPr/>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IQ"/>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1F6780B-D04E-4698-9F26-50492194C0A9}" type="datetimeFigureOut">
              <a:rPr lang="ar-IQ" smtClean="0"/>
              <a:pPr/>
              <a:t>13/02/1436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9DCE080-4E34-4C06-9213-8F54B20012A7}" type="slidenum">
              <a:rPr lang="ar-IQ" smtClean="0"/>
              <a:pPr/>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10"/>
          </p:nvPr>
        </p:nvSpPr>
        <p:spPr/>
        <p:txBody>
          <a:bodyPr/>
          <a:lstStyle/>
          <a:p>
            <a:fld id="{C1F6780B-D04E-4698-9F26-50492194C0A9}" type="datetimeFigureOut">
              <a:rPr lang="ar-IQ" smtClean="0"/>
              <a:pPr/>
              <a:t>13/02/1436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9DCE080-4E34-4C06-9213-8F54B20012A7}" type="slidenum">
              <a:rPr lang="ar-IQ" smtClean="0"/>
              <a:pPr/>
              <a:t>‹#›</a:t>
            </a:fld>
            <a:endParaRPr lang="ar-IQ"/>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IQ"/>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1F6780B-D04E-4698-9F26-50492194C0A9}" type="datetimeFigureOut">
              <a:rPr lang="ar-IQ" smtClean="0"/>
              <a:pPr/>
              <a:t>13/02/1436</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E9DCE080-4E34-4C06-9213-8F54B20012A7}" type="slidenum">
              <a:rPr lang="ar-IQ" smtClean="0"/>
              <a:pPr/>
              <a:t>‹#›</a:t>
            </a:fld>
            <a:endParaRPr lang="ar-IQ"/>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Date Placeholder 4"/>
          <p:cNvSpPr>
            <a:spLocks noGrp="1"/>
          </p:cNvSpPr>
          <p:nvPr>
            <p:ph type="dt" sz="half" idx="10"/>
          </p:nvPr>
        </p:nvSpPr>
        <p:spPr/>
        <p:txBody>
          <a:bodyPr/>
          <a:lstStyle/>
          <a:p>
            <a:fld id="{C1F6780B-D04E-4698-9F26-50492194C0A9}" type="datetimeFigureOut">
              <a:rPr lang="ar-IQ" smtClean="0"/>
              <a:pPr/>
              <a:t>13/02/1436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E9DCE080-4E34-4C06-9213-8F54B20012A7}" type="slidenum">
              <a:rPr lang="ar-IQ" smtClean="0"/>
              <a:pPr/>
              <a:t>‹#›</a:t>
            </a:fld>
            <a:endParaRPr lang="ar-IQ"/>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IQ"/>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7" name="Date Placeholder 6"/>
          <p:cNvSpPr>
            <a:spLocks noGrp="1"/>
          </p:cNvSpPr>
          <p:nvPr>
            <p:ph type="dt" sz="half" idx="10"/>
          </p:nvPr>
        </p:nvSpPr>
        <p:spPr/>
        <p:txBody>
          <a:bodyPr/>
          <a:lstStyle/>
          <a:p>
            <a:fld id="{C1F6780B-D04E-4698-9F26-50492194C0A9}" type="datetimeFigureOut">
              <a:rPr lang="ar-IQ" smtClean="0"/>
              <a:pPr/>
              <a:t>13/02/1436</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E9DCE080-4E34-4C06-9213-8F54B20012A7}" type="slidenum">
              <a:rPr lang="ar-IQ" smtClean="0"/>
              <a:pPr/>
              <a:t>‹#›</a:t>
            </a:fld>
            <a:endParaRPr lang="ar-IQ"/>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IQ"/>
          </a:p>
        </p:txBody>
      </p:sp>
      <p:sp>
        <p:nvSpPr>
          <p:cNvPr id="3" name="Date Placeholder 2"/>
          <p:cNvSpPr>
            <a:spLocks noGrp="1"/>
          </p:cNvSpPr>
          <p:nvPr>
            <p:ph type="dt" sz="half" idx="10"/>
          </p:nvPr>
        </p:nvSpPr>
        <p:spPr/>
        <p:txBody>
          <a:bodyPr/>
          <a:lstStyle/>
          <a:p>
            <a:fld id="{C1F6780B-D04E-4698-9F26-50492194C0A9}" type="datetimeFigureOut">
              <a:rPr lang="ar-IQ" smtClean="0"/>
              <a:pPr/>
              <a:t>13/02/1436</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E9DCE080-4E34-4C06-9213-8F54B20012A7}" type="slidenum">
              <a:rPr lang="ar-IQ" smtClean="0"/>
              <a:pPr/>
              <a:t>‹#›</a:t>
            </a:fld>
            <a:endParaRPr lang="ar-IQ"/>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F6780B-D04E-4698-9F26-50492194C0A9}" type="datetimeFigureOut">
              <a:rPr lang="ar-IQ" smtClean="0"/>
              <a:pPr/>
              <a:t>13/02/1436</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E9DCE080-4E34-4C06-9213-8F54B20012A7}" type="slidenum">
              <a:rPr lang="ar-IQ" smtClean="0"/>
              <a:pPr/>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IQ"/>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F6780B-D04E-4698-9F26-50492194C0A9}" type="datetimeFigureOut">
              <a:rPr lang="ar-IQ" smtClean="0"/>
              <a:pPr/>
              <a:t>13/02/1436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E9DCE080-4E34-4C06-9213-8F54B20012A7}" type="slidenum">
              <a:rPr lang="ar-IQ" smtClean="0"/>
              <a:pPr/>
              <a:t>‹#›</a:t>
            </a:fld>
            <a:endParaRPr lang="ar-IQ"/>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IQ"/>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F6780B-D04E-4698-9F26-50492194C0A9}" type="datetimeFigureOut">
              <a:rPr lang="ar-IQ" smtClean="0"/>
              <a:pPr/>
              <a:t>13/02/1436</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E9DCE080-4E34-4C06-9213-8F54B20012A7}" type="slidenum">
              <a:rPr lang="ar-IQ" smtClean="0"/>
              <a:pPr/>
              <a:t>‹#›</a:t>
            </a:fld>
            <a:endParaRPr lang="ar-IQ"/>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IQ"/>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IQ"/>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1F6780B-D04E-4698-9F26-50492194C0A9}" type="datetimeFigureOut">
              <a:rPr lang="ar-IQ" smtClean="0"/>
              <a:pPr/>
              <a:t>13/02/1436</a:t>
            </a:fld>
            <a:endParaRPr lang="ar-IQ"/>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9DCE080-4E34-4C06-9213-8F54B20012A7}" type="slidenum">
              <a:rPr lang="ar-IQ" smtClean="0"/>
              <a:pPr/>
              <a:t>‹#›</a:t>
            </a:fld>
            <a:endParaRPr lang="ar-IQ"/>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IQ" dirty="0" smtClean="0"/>
              <a:t>الطحالب البنية </a:t>
            </a:r>
            <a:r>
              <a:rPr lang="en-US" dirty="0" err="1" smtClean="0"/>
              <a:t>phaeophyta</a:t>
            </a:r>
            <a:endParaRPr lang="ar-IQ" dirty="0"/>
          </a:p>
        </p:txBody>
      </p:sp>
      <p:sp>
        <p:nvSpPr>
          <p:cNvPr id="3" name="Subtitle 2"/>
          <p:cNvSpPr>
            <a:spLocks noGrp="1"/>
          </p:cNvSpPr>
          <p:nvPr>
            <p:ph type="subTitle" idx="1"/>
          </p:nvPr>
        </p:nvSpPr>
        <p:spPr/>
        <p:txBody>
          <a:bodyPr/>
          <a:lstStyle/>
          <a:p>
            <a:endParaRPr lang="ar-IQ"/>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البيئة</a:t>
            </a:r>
            <a:endParaRPr lang="ar-IQ" dirty="0"/>
          </a:p>
        </p:txBody>
      </p:sp>
      <p:sp>
        <p:nvSpPr>
          <p:cNvPr id="3" name="Content Placeholder 2"/>
          <p:cNvSpPr>
            <a:spLocks noGrp="1"/>
          </p:cNvSpPr>
          <p:nvPr>
            <p:ph idx="1"/>
          </p:nvPr>
        </p:nvSpPr>
        <p:spPr/>
        <p:txBody>
          <a:bodyPr>
            <a:normAutofit/>
          </a:bodyPr>
          <a:lstStyle/>
          <a:p>
            <a:r>
              <a:rPr lang="ar-IQ" sz="2000" dirty="0" smtClean="0"/>
              <a:t>عدا ثلاث اجناس تعيش في المياه العذبة فانها بحرية المعيشة تفضل التواجد في البحار القطبية </a:t>
            </a:r>
            <a:endParaRPr lang="ar-IQ"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التركيب الخلوي</a:t>
            </a:r>
            <a:endParaRPr lang="ar-IQ" dirty="0"/>
          </a:p>
        </p:txBody>
      </p:sp>
      <p:sp>
        <p:nvSpPr>
          <p:cNvPr id="3" name="Content Placeholder 2"/>
          <p:cNvSpPr>
            <a:spLocks noGrp="1"/>
          </p:cNvSpPr>
          <p:nvPr>
            <p:ph idx="1"/>
          </p:nvPr>
        </p:nvSpPr>
        <p:spPr/>
        <p:txBody>
          <a:bodyPr>
            <a:normAutofit/>
          </a:bodyPr>
          <a:lstStyle/>
          <a:p>
            <a:r>
              <a:rPr lang="ar-IQ" sz="2400" dirty="0" smtClean="0"/>
              <a:t>جدار خارجي جيلاتيني يتكون من الالجنك اسد والفيوسيدين </a:t>
            </a:r>
          </a:p>
          <a:p>
            <a:r>
              <a:rPr lang="ar-IQ" sz="2400" dirty="0" smtClean="0"/>
              <a:t>جدار داخلي صلب يتكون من السليلوز </a:t>
            </a:r>
          </a:p>
          <a:p>
            <a:r>
              <a:rPr lang="ar-IQ" sz="2400" dirty="0" smtClean="0"/>
              <a:t>السايتوبلازم اقل لزوجة من بعض الشعب الاخرى</a:t>
            </a:r>
          </a:p>
          <a:p>
            <a:r>
              <a:rPr lang="ar-IQ" sz="2400" dirty="0" smtClean="0"/>
              <a:t>المايتوكوندريا دائرية او خيطية</a:t>
            </a:r>
          </a:p>
          <a:p>
            <a:r>
              <a:rPr lang="ar-IQ" sz="2400" dirty="0" smtClean="0"/>
              <a:t>يوجد حامل اصباغ واحد او اكثر يكون جداري الموقع</a:t>
            </a:r>
          </a:p>
          <a:p>
            <a:r>
              <a:rPr lang="ar-IQ" sz="2400" dirty="0" smtClean="0"/>
              <a:t>بعض الاجناس مثل </a:t>
            </a:r>
            <a:r>
              <a:rPr lang="en-US" sz="2400" dirty="0" err="1" smtClean="0"/>
              <a:t>Dictyota</a:t>
            </a:r>
            <a:r>
              <a:rPr lang="en-US" sz="2400" dirty="0" smtClean="0"/>
              <a:t> .</a:t>
            </a:r>
            <a:r>
              <a:rPr lang="en-US" sz="2400" dirty="0" err="1" smtClean="0"/>
              <a:t>Cystoseria</a:t>
            </a:r>
            <a:r>
              <a:rPr lang="en-US" sz="2400" dirty="0" smtClean="0"/>
              <a:t> </a:t>
            </a:r>
            <a:r>
              <a:rPr lang="ar-IQ" sz="2400" dirty="0" smtClean="0"/>
              <a:t> تظهر بلون ازرق او اخضر ويعزى ذلك الى وجود تجمعات من كتل بروتينية تحت الجدر الخارجية </a:t>
            </a:r>
          </a:p>
          <a:p>
            <a:r>
              <a:rPr lang="ar-IQ" sz="2400" dirty="0" smtClean="0"/>
              <a:t>لا تحتوي على مراكز نشوية</a:t>
            </a:r>
          </a:p>
          <a:p>
            <a:r>
              <a:rPr lang="ar-IQ" sz="2400" dirty="0" smtClean="0"/>
              <a:t>توجد حولة النواة حبيبة او مجموعة من الحبيبات مائلة للبياض ذات اشكال غير منتظمة تسمى ال</a:t>
            </a:r>
            <a:r>
              <a:rPr lang="en-US" sz="2400" dirty="0" err="1" smtClean="0"/>
              <a:t>Fucosan</a:t>
            </a:r>
            <a:r>
              <a:rPr lang="en-US" sz="2400" dirty="0" smtClean="0"/>
              <a:t> </a:t>
            </a:r>
            <a:r>
              <a:rPr lang="ar-IQ" sz="2400" dirty="0" smtClean="0"/>
              <a:t> شبيه بحامض التانين </a:t>
            </a:r>
          </a:p>
          <a:p>
            <a:endParaRPr lang="ar-IQ"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تصنيفها</a:t>
            </a:r>
            <a:endParaRPr lang="ar-IQ" dirty="0"/>
          </a:p>
        </p:txBody>
      </p:sp>
      <p:sp>
        <p:nvSpPr>
          <p:cNvPr id="3" name="Content Placeholder 2"/>
          <p:cNvSpPr>
            <a:spLocks noGrp="1"/>
          </p:cNvSpPr>
          <p:nvPr>
            <p:ph idx="1"/>
          </p:nvPr>
        </p:nvSpPr>
        <p:spPr/>
        <p:txBody>
          <a:bodyPr/>
          <a:lstStyle/>
          <a:p>
            <a:r>
              <a:rPr lang="ar-IQ" dirty="0" smtClean="0"/>
              <a:t>صف متشابهة الاجيال </a:t>
            </a:r>
          </a:p>
          <a:p>
            <a:r>
              <a:rPr lang="ar-IQ" dirty="0" smtClean="0"/>
              <a:t>صف متباينة الاشكال </a:t>
            </a:r>
          </a:p>
          <a:p>
            <a:r>
              <a:rPr lang="ar-IQ" dirty="0" smtClean="0"/>
              <a:t>صف مستديرة الابواغ</a:t>
            </a:r>
            <a:endParaRPr lang="ar-IQ"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Ectocarpus</a:t>
            </a:r>
            <a:endParaRPr lang="ar-IQ" dirty="0"/>
          </a:p>
        </p:txBody>
      </p:sp>
      <p:sp>
        <p:nvSpPr>
          <p:cNvPr id="3" name="Content Placeholder 2"/>
          <p:cNvSpPr>
            <a:spLocks noGrp="1"/>
          </p:cNvSpPr>
          <p:nvPr>
            <p:ph idx="1"/>
          </p:nvPr>
        </p:nvSpPr>
        <p:spPr/>
        <p:txBody>
          <a:bodyPr>
            <a:normAutofit/>
          </a:bodyPr>
          <a:lstStyle/>
          <a:p>
            <a:r>
              <a:rPr lang="ar-IQ" sz="2400" dirty="0" smtClean="0"/>
              <a:t>مثال على الطحالب متشابهة الاجيال</a:t>
            </a:r>
          </a:p>
          <a:p>
            <a:r>
              <a:rPr lang="ar-IQ" sz="2400" dirty="0" smtClean="0"/>
              <a:t>يتواجد ملتصقا على الصخور الساحلية او الانواع الطحلبية الاكبر حجما</a:t>
            </a:r>
          </a:p>
          <a:p>
            <a:r>
              <a:rPr lang="ar-IQ" sz="2400" dirty="0" smtClean="0"/>
              <a:t>يتكون من جزئين جزء منتصب وجزء منبطح</a:t>
            </a:r>
          </a:p>
          <a:p>
            <a:r>
              <a:rPr lang="ar-IQ" sz="2400" dirty="0" smtClean="0"/>
              <a:t>تحتوي الخلية على نواة واحدة </a:t>
            </a:r>
          </a:p>
          <a:p>
            <a:r>
              <a:rPr lang="ar-IQ" sz="2400" dirty="0" smtClean="0"/>
              <a:t>البلاستيدة تكون شريطية مفردة او قرصية متعددة </a:t>
            </a:r>
          </a:p>
          <a:p>
            <a:r>
              <a:rPr lang="ar-IQ" sz="2400" dirty="0" smtClean="0"/>
              <a:t>الصبغات السائدة الكلوروفيل ا وب وصبغات البيتا كاروتين والفيوكوزانثين والفايكوزانثين</a:t>
            </a:r>
          </a:p>
          <a:p>
            <a:r>
              <a:rPr lang="ar-IQ" sz="2400" dirty="0" smtClean="0"/>
              <a:t>الجدار الخلوي يتكون من الالحنك اسد والسليلوز</a:t>
            </a:r>
          </a:p>
          <a:p>
            <a:r>
              <a:rPr lang="ar-IQ" sz="2400" dirty="0" smtClean="0"/>
              <a:t>الغذاء المخزون لامنارين ومانيتول</a:t>
            </a:r>
            <a:endParaRPr lang="ar-IQ"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Ectocarpus</a:t>
            </a:r>
            <a:endParaRPr lang="ar-IQ" dirty="0"/>
          </a:p>
        </p:txBody>
      </p:sp>
      <p:pic>
        <p:nvPicPr>
          <p:cNvPr id="9218" name="Picture 2" descr="C:\Users\TOSHIBA\Desktop\ecto\index.jpg"/>
          <p:cNvPicPr>
            <a:picLocks noGrp="1" noChangeAspect="1" noChangeArrowheads="1"/>
          </p:cNvPicPr>
          <p:nvPr>
            <p:ph idx="1"/>
          </p:nvPr>
        </p:nvPicPr>
        <p:blipFill>
          <a:blip r:embed="rId2"/>
          <a:srcRect/>
          <a:stretch>
            <a:fillRect/>
          </a:stretch>
        </p:blipFill>
        <p:spPr bwMode="auto">
          <a:xfrm>
            <a:off x="2714612" y="2071678"/>
            <a:ext cx="4214842" cy="350046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Ectocarpus</a:t>
            </a:r>
            <a:endParaRPr lang="ar-IQ" dirty="0"/>
          </a:p>
        </p:txBody>
      </p:sp>
      <p:pic>
        <p:nvPicPr>
          <p:cNvPr id="10242" name="Picture 2" descr="C:\Users\TOSHIBA\Desktop\ecto\kk.jpg"/>
          <p:cNvPicPr>
            <a:picLocks noGrp="1" noChangeAspect="1" noChangeArrowheads="1"/>
          </p:cNvPicPr>
          <p:nvPr>
            <p:ph idx="1"/>
          </p:nvPr>
        </p:nvPicPr>
        <p:blipFill>
          <a:blip r:embed="rId2"/>
          <a:srcRect/>
          <a:stretch>
            <a:fillRect/>
          </a:stretch>
        </p:blipFill>
        <p:spPr bwMode="auto">
          <a:xfrm>
            <a:off x="3143240" y="2567781"/>
            <a:ext cx="3500462" cy="25908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التكاثر </a:t>
            </a:r>
            <a:endParaRPr lang="ar-IQ" dirty="0"/>
          </a:p>
        </p:txBody>
      </p:sp>
      <p:sp>
        <p:nvSpPr>
          <p:cNvPr id="3" name="Content Placeholder 2"/>
          <p:cNvSpPr>
            <a:spLocks noGrp="1"/>
          </p:cNvSpPr>
          <p:nvPr>
            <p:ph idx="1"/>
          </p:nvPr>
        </p:nvSpPr>
        <p:spPr/>
        <p:txBody>
          <a:bodyPr/>
          <a:lstStyle/>
          <a:p>
            <a:r>
              <a:rPr lang="ar-IQ" dirty="0" smtClean="0"/>
              <a:t>جنسي ولا جنسي (تعاقب اجيال) </a:t>
            </a:r>
          </a:p>
          <a:p>
            <a:r>
              <a:rPr lang="ar-IQ" dirty="0" smtClean="0"/>
              <a:t>يوجد طوران هما الطور البوغي </a:t>
            </a:r>
            <a:r>
              <a:rPr lang="en-US" dirty="0" smtClean="0"/>
              <a:t>2n</a:t>
            </a:r>
          </a:p>
          <a:p>
            <a:r>
              <a:rPr lang="ar-IQ" dirty="0" smtClean="0"/>
              <a:t>وطور مشيجي </a:t>
            </a:r>
            <a:r>
              <a:rPr lang="en-US" dirty="0" smtClean="0"/>
              <a:t>1n</a:t>
            </a:r>
          </a:p>
          <a:p>
            <a:r>
              <a:rPr lang="ar-IQ" dirty="0" smtClean="0"/>
              <a:t>يحتوي الطحلب على نوعين من الحوافظ هما </a:t>
            </a:r>
          </a:p>
          <a:p>
            <a:r>
              <a:rPr lang="ar-IQ" dirty="0" smtClean="0"/>
              <a:t>حوافظ متعددة الغرف</a:t>
            </a:r>
          </a:p>
          <a:p>
            <a:r>
              <a:rPr lang="ar-IQ" dirty="0" smtClean="0"/>
              <a:t>حوافظ احادية الغرف </a:t>
            </a:r>
            <a:endParaRPr lang="ar-IQ"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Pleurilocular</a:t>
            </a:r>
            <a:r>
              <a:rPr lang="en-US" dirty="0" smtClean="0"/>
              <a:t> sporangia</a:t>
            </a:r>
            <a:endParaRPr lang="ar-IQ" dirty="0"/>
          </a:p>
        </p:txBody>
      </p:sp>
      <p:pic>
        <p:nvPicPr>
          <p:cNvPr id="11266" name="Picture 2" descr="C:\Users\TOSHIBA\Desktop\ecto\[[.jpg"/>
          <p:cNvPicPr>
            <a:picLocks noGrp="1" noChangeAspect="1" noChangeArrowheads="1"/>
          </p:cNvPicPr>
          <p:nvPr>
            <p:ph idx="1"/>
          </p:nvPr>
        </p:nvPicPr>
        <p:blipFill>
          <a:blip r:embed="rId2"/>
          <a:srcRect/>
          <a:stretch>
            <a:fillRect/>
          </a:stretch>
        </p:blipFill>
        <p:spPr bwMode="auto">
          <a:xfrm>
            <a:off x="2500298" y="2214554"/>
            <a:ext cx="3857651" cy="253365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Unilocular</a:t>
            </a:r>
            <a:r>
              <a:rPr lang="en-US" dirty="0" smtClean="0"/>
              <a:t> sporangia</a:t>
            </a:r>
            <a:endParaRPr lang="ar-IQ" dirty="0"/>
          </a:p>
        </p:txBody>
      </p:sp>
      <p:pic>
        <p:nvPicPr>
          <p:cNvPr id="12290" name="Picture 2" descr="C:\Users\TOSHIBA\Desktop\ecto\,,.jpg"/>
          <p:cNvPicPr>
            <a:picLocks noGrp="1" noChangeAspect="1" noChangeArrowheads="1"/>
          </p:cNvPicPr>
          <p:nvPr>
            <p:ph idx="1"/>
          </p:nvPr>
        </p:nvPicPr>
        <p:blipFill>
          <a:blip r:embed="rId2"/>
          <a:srcRect/>
          <a:stretch>
            <a:fillRect/>
          </a:stretch>
        </p:blipFill>
        <p:spPr bwMode="auto">
          <a:xfrm>
            <a:off x="2000232" y="2214555"/>
            <a:ext cx="5072098" cy="251064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Laminaria</a:t>
            </a:r>
            <a:endParaRPr lang="ar-IQ" dirty="0"/>
          </a:p>
        </p:txBody>
      </p:sp>
      <p:pic>
        <p:nvPicPr>
          <p:cNvPr id="3074" name="Picture 2" descr="C:\Users\TOSHIBA\Desktop\lam\index.jpg"/>
          <p:cNvPicPr>
            <a:picLocks noGrp="1" noChangeAspect="1" noChangeArrowheads="1"/>
          </p:cNvPicPr>
          <p:nvPr>
            <p:ph idx="1"/>
          </p:nvPr>
        </p:nvPicPr>
        <p:blipFill>
          <a:blip r:embed="rId2"/>
          <a:srcRect/>
          <a:stretch>
            <a:fillRect/>
          </a:stretch>
        </p:blipFill>
        <p:spPr bwMode="auto">
          <a:xfrm>
            <a:off x="2285984" y="1857364"/>
            <a:ext cx="5000660" cy="350046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الصفات العامة</a:t>
            </a:r>
            <a:endParaRPr lang="ar-IQ" dirty="0"/>
          </a:p>
        </p:txBody>
      </p:sp>
      <p:sp>
        <p:nvSpPr>
          <p:cNvPr id="3" name="Content Placeholder 2"/>
          <p:cNvSpPr>
            <a:spLocks noGrp="1"/>
          </p:cNvSpPr>
          <p:nvPr>
            <p:ph idx="1"/>
          </p:nvPr>
        </p:nvSpPr>
        <p:spPr/>
        <p:txBody>
          <a:bodyPr>
            <a:normAutofit/>
          </a:bodyPr>
          <a:lstStyle/>
          <a:p>
            <a:r>
              <a:rPr lang="ar-IQ" sz="2000" dirty="0" smtClean="0"/>
              <a:t>سبب التسمية : تعزى الى وجود تراكيز عالية من صبغات الكاروتين والفيوكو زانثين والتي تطغي على تراكيز كلوروفيل ا وب</a:t>
            </a:r>
          </a:p>
          <a:p>
            <a:r>
              <a:rPr lang="ar-IQ" sz="2000" dirty="0" smtClean="0"/>
              <a:t>بأستثناء ثلاثة اجناس هي </a:t>
            </a:r>
            <a:r>
              <a:rPr lang="en-US" sz="2000" dirty="0" err="1" smtClean="0"/>
              <a:t>Pleurecladia</a:t>
            </a:r>
            <a:r>
              <a:rPr lang="en-US" sz="2000" dirty="0" smtClean="0"/>
              <a:t> ,</a:t>
            </a:r>
            <a:r>
              <a:rPr lang="en-US" sz="2000" dirty="0" err="1" smtClean="0"/>
              <a:t>Bodanella</a:t>
            </a:r>
            <a:r>
              <a:rPr lang="en-US" sz="2000" dirty="0" smtClean="0"/>
              <a:t> , </a:t>
            </a:r>
            <a:r>
              <a:rPr lang="en-US" sz="2000" dirty="0" err="1" smtClean="0"/>
              <a:t>Heribaudiella</a:t>
            </a:r>
            <a:r>
              <a:rPr lang="en-US" sz="2000" dirty="0" smtClean="0"/>
              <a:t> </a:t>
            </a:r>
            <a:r>
              <a:rPr lang="ar-IQ" sz="2000" dirty="0" smtClean="0"/>
              <a:t> فأنها بحرية المعيشة</a:t>
            </a:r>
          </a:p>
          <a:p>
            <a:r>
              <a:rPr lang="ar-IQ" sz="2000" dirty="0" smtClean="0"/>
              <a:t>تشمل 1500 نوع تعود الى 250 جنس </a:t>
            </a:r>
          </a:p>
          <a:p>
            <a:r>
              <a:rPr lang="ar-IQ" sz="2000" dirty="0" smtClean="0"/>
              <a:t>لا تحتوي على انواع احادية الخلية او اشكال مستعمرية</a:t>
            </a:r>
            <a:endParaRPr lang="ar-IQ" sz="2000" dirty="0"/>
          </a:p>
          <a:p>
            <a:r>
              <a:rPr lang="ar-IQ" sz="2000" dirty="0" smtClean="0"/>
              <a:t>ينقسم الجسم الى ثلاثة اجزاء هي الجزء المثبت </a:t>
            </a:r>
            <a:r>
              <a:rPr lang="en-US" sz="2000" dirty="0" smtClean="0"/>
              <a:t>hold fast </a:t>
            </a:r>
            <a:r>
              <a:rPr lang="ar-IQ" sz="2000" dirty="0" smtClean="0"/>
              <a:t> شبه ساق </a:t>
            </a:r>
            <a:r>
              <a:rPr lang="en-US" sz="2000" dirty="0" err="1" smtClean="0"/>
              <a:t>stipe</a:t>
            </a:r>
            <a:r>
              <a:rPr lang="en-US" sz="2000" dirty="0" smtClean="0"/>
              <a:t> </a:t>
            </a:r>
            <a:r>
              <a:rPr lang="ar-IQ" sz="2000" dirty="0" smtClean="0"/>
              <a:t> واشباه اوراق تدعى </a:t>
            </a:r>
            <a:r>
              <a:rPr lang="en-US" sz="2000" dirty="0" smtClean="0"/>
              <a:t>blade </a:t>
            </a:r>
            <a:endParaRPr lang="en-US" sz="2000" dirty="0"/>
          </a:p>
          <a:p>
            <a:r>
              <a:rPr lang="ar-IQ" sz="2000" dirty="0" smtClean="0"/>
              <a:t>الغذاء المخزون </a:t>
            </a:r>
            <a:r>
              <a:rPr lang="en-US" sz="2000" dirty="0" err="1" smtClean="0"/>
              <a:t>laminarian</a:t>
            </a:r>
            <a:r>
              <a:rPr lang="en-US" sz="2000" dirty="0" smtClean="0"/>
              <a:t> starch </a:t>
            </a:r>
            <a:r>
              <a:rPr lang="ar-IQ" sz="2000" dirty="0" smtClean="0"/>
              <a:t> و </a:t>
            </a:r>
            <a:r>
              <a:rPr lang="en-US" sz="2000" dirty="0" err="1" smtClean="0"/>
              <a:t>mannitol</a:t>
            </a:r>
            <a:endParaRPr lang="en-US" sz="2000" dirty="0"/>
          </a:p>
          <a:p>
            <a:r>
              <a:rPr lang="ar-IQ" sz="2000" dirty="0" smtClean="0"/>
              <a:t>مكونات الجدار الخلوي هي </a:t>
            </a:r>
            <a:r>
              <a:rPr lang="en-US" sz="2000" dirty="0" err="1" smtClean="0"/>
              <a:t>alginic</a:t>
            </a:r>
            <a:r>
              <a:rPr lang="en-US" sz="2000" dirty="0" smtClean="0"/>
              <a:t> acid  ,</a:t>
            </a:r>
            <a:r>
              <a:rPr lang="en-US" sz="2000" dirty="0" err="1" smtClean="0"/>
              <a:t>fucinic</a:t>
            </a:r>
            <a:r>
              <a:rPr lang="en-US" sz="2000" dirty="0" smtClean="0"/>
              <a:t> aid </a:t>
            </a:r>
            <a:r>
              <a:rPr lang="ar-IQ" sz="2000" dirty="0" smtClean="0"/>
              <a:t>و سليلوز</a:t>
            </a:r>
          </a:p>
          <a:p>
            <a:r>
              <a:rPr lang="ar-IQ" sz="2000" dirty="0" smtClean="0"/>
              <a:t>تحتوي على نوعين على سوطين جانبيين غير متساويين في الطول</a:t>
            </a:r>
          </a:p>
          <a:p>
            <a:r>
              <a:rPr lang="ar-IQ" sz="2000" dirty="0" smtClean="0"/>
              <a:t>يلاحظ فيها ظاهرة تعاقب الاجيال</a:t>
            </a:r>
            <a:endParaRPr lang="en-US" sz="2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4098" name="Picture 2" descr="C:\Users\TOSHIBA\Desktop\lam\lll.jpg"/>
          <p:cNvPicPr>
            <a:picLocks noGrp="1" noChangeAspect="1" noChangeArrowheads="1"/>
          </p:cNvPicPr>
          <p:nvPr>
            <p:ph idx="1"/>
          </p:nvPr>
        </p:nvPicPr>
        <p:blipFill>
          <a:blip r:embed="rId2"/>
          <a:srcRect/>
          <a:stretch>
            <a:fillRect/>
          </a:stretch>
        </p:blipFill>
        <p:spPr bwMode="auto">
          <a:xfrm>
            <a:off x="1928794" y="2214554"/>
            <a:ext cx="5429288" cy="3429024"/>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normAutofit/>
          </a:bodyPr>
          <a:lstStyle/>
          <a:p>
            <a:r>
              <a:rPr lang="ar-IQ" dirty="0" smtClean="0"/>
              <a:t>يتميز بدورة حياة غير متماثلة </a:t>
            </a:r>
          </a:p>
          <a:p>
            <a:r>
              <a:rPr lang="ar-IQ" dirty="0" smtClean="0"/>
              <a:t>يتواجد في المياه البحرية الباردة والسواحل الصخرية</a:t>
            </a:r>
          </a:p>
          <a:p>
            <a:r>
              <a:rPr lang="ar-IQ" dirty="0" smtClean="0"/>
              <a:t>يتراوح طوله بين بين 1- 4 متر</a:t>
            </a:r>
          </a:p>
          <a:p>
            <a:endParaRPr lang="ar-IQ"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تركيب الجسم</a:t>
            </a:r>
            <a:endParaRPr lang="ar-IQ" dirty="0"/>
          </a:p>
        </p:txBody>
      </p:sp>
      <p:sp>
        <p:nvSpPr>
          <p:cNvPr id="3" name="Content Placeholder 2"/>
          <p:cNvSpPr>
            <a:spLocks noGrp="1"/>
          </p:cNvSpPr>
          <p:nvPr>
            <p:ph idx="1"/>
          </p:nvPr>
        </p:nvSpPr>
        <p:spPr/>
        <p:txBody>
          <a:bodyPr/>
          <a:lstStyle/>
          <a:p>
            <a:r>
              <a:rPr lang="ar-IQ" dirty="0" smtClean="0"/>
              <a:t>يتميز جسمه الى ثلاثة اجزاء هي</a:t>
            </a:r>
          </a:p>
          <a:p>
            <a:r>
              <a:rPr lang="ar-IQ" dirty="0" smtClean="0"/>
              <a:t>الجزء القاعدي وهو عبارة عن تركيب قرصي له امتدادات اصبعية شبيهة بالجذور يعمل على تثبيت جسم الطحلب على الصخور </a:t>
            </a:r>
            <a:endParaRPr lang="ar-IQ"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5122" name="Picture 2" descr="C:\Users\TOSHIBA\Desktop\lam\,,.jpg"/>
          <p:cNvPicPr>
            <a:picLocks noGrp="1" noChangeAspect="1" noChangeArrowheads="1"/>
          </p:cNvPicPr>
          <p:nvPr>
            <p:ph idx="1"/>
          </p:nvPr>
        </p:nvPicPr>
        <p:blipFill>
          <a:blip r:embed="rId2"/>
          <a:srcRect/>
          <a:stretch>
            <a:fillRect/>
          </a:stretch>
        </p:blipFill>
        <p:spPr bwMode="auto">
          <a:xfrm>
            <a:off x="2500298" y="2214554"/>
            <a:ext cx="4214842" cy="321471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r>
              <a:rPr lang="ar-IQ" dirty="0" smtClean="0"/>
              <a:t>يليه جزء ضيق يطلق عليه اسم العنق او السويق ويكون اسطواني</a:t>
            </a:r>
            <a:endParaRPr lang="ar-IQ"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6146" name="Picture 2" descr="C:\Users\TOSHIBA\Desktop\lam\l;;;.jpg"/>
          <p:cNvPicPr>
            <a:picLocks noGrp="1" noChangeAspect="1" noChangeArrowheads="1"/>
          </p:cNvPicPr>
          <p:nvPr>
            <p:ph idx="1"/>
          </p:nvPr>
        </p:nvPicPr>
        <p:blipFill>
          <a:blip r:embed="rId2"/>
          <a:srcRect/>
          <a:stretch>
            <a:fillRect/>
          </a:stretch>
        </p:blipFill>
        <p:spPr bwMode="auto">
          <a:xfrm>
            <a:off x="1643042" y="1928802"/>
            <a:ext cx="5572164" cy="3643338"/>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sp>
        <p:nvSpPr>
          <p:cNvPr id="3" name="Content Placeholder 2"/>
          <p:cNvSpPr>
            <a:spLocks noGrp="1"/>
          </p:cNvSpPr>
          <p:nvPr>
            <p:ph idx="1"/>
          </p:nvPr>
        </p:nvSpPr>
        <p:spPr/>
        <p:txBody>
          <a:bodyPr/>
          <a:lstStyle/>
          <a:p>
            <a:r>
              <a:rPr lang="ar-IQ" dirty="0" smtClean="0"/>
              <a:t>يليه النصل </a:t>
            </a:r>
            <a:r>
              <a:rPr lang="en-US" dirty="0" smtClean="0"/>
              <a:t>Blade</a:t>
            </a:r>
            <a:r>
              <a:rPr lang="ar-IQ" dirty="0" smtClean="0"/>
              <a:t> وقد يكون بسيط وله حافات متموجة اوملساء او يكون مقسم او كفي الشكل قد ينفصل النصل نتيجة لحركة الامواج ويبقى الجزء المثبت والسويق خلال فصل عدم النمو ومن ثم تبدأ المنطقة المرستيمية اعلى السويق بالنمو لتكوين نصل جديد بداية فصل النمو </a:t>
            </a:r>
          </a:p>
          <a:p>
            <a:r>
              <a:rPr lang="ar-IQ" dirty="0" smtClean="0"/>
              <a:t>يحتوي جسم الطحلب على مواد هلامية داخل وخارج جسمه تمنع جفاف جسم الطحلب اثناء تعرضه للهواء عند منطقة المد والجزر</a:t>
            </a:r>
            <a:endParaRPr lang="ar-IQ"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7170" name="Picture 2" descr="C:\Users\TOSHIBA\Desktop\lam\,,,,,,,.jpg"/>
          <p:cNvPicPr>
            <a:picLocks noGrp="1" noChangeAspect="1" noChangeArrowheads="1"/>
          </p:cNvPicPr>
          <p:nvPr>
            <p:ph idx="1"/>
          </p:nvPr>
        </p:nvPicPr>
        <p:blipFill>
          <a:blip r:embed="rId2"/>
          <a:srcRect/>
          <a:stretch>
            <a:fillRect/>
          </a:stretch>
        </p:blipFill>
        <p:spPr bwMode="auto">
          <a:xfrm>
            <a:off x="2285984" y="2071678"/>
            <a:ext cx="4357718" cy="2858303"/>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8194" name="Picture 2" descr="C:\Users\TOSHIBA\Desktop\lam\nnnnnnn.jpg"/>
          <p:cNvPicPr>
            <a:picLocks noGrp="1" noChangeAspect="1" noChangeArrowheads="1"/>
          </p:cNvPicPr>
          <p:nvPr>
            <p:ph idx="1"/>
          </p:nvPr>
        </p:nvPicPr>
        <p:blipFill>
          <a:blip r:embed="rId2"/>
          <a:srcRect/>
          <a:stretch>
            <a:fillRect/>
          </a:stretch>
        </p:blipFill>
        <p:spPr bwMode="auto">
          <a:xfrm>
            <a:off x="2357422" y="1928802"/>
            <a:ext cx="4929222" cy="3357586"/>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التركيب الداخلي للنصل</a:t>
            </a:r>
            <a:endParaRPr lang="ar-IQ" dirty="0"/>
          </a:p>
        </p:txBody>
      </p:sp>
      <p:sp>
        <p:nvSpPr>
          <p:cNvPr id="3" name="Content Placeholder 2"/>
          <p:cNvSpPr>
            <a:spLocks noGrp="1"/>
          </p:cNvSpPr>
          <p:nvPr>
            <p:ph idx="1"/>
          </p:nvPr>
        </p:nvSpPr>
        <p:spPr/>
        <p:txBody>
          <a:bodyPr>
            <a:normAutofit fontScale="92500" lnSpcReduction="10000"/>
          </a:bodyPr>
          <a:lstStyle/>
          <a:p>
            <a:r>
              <a:rPr lang="ar-IQ" sz="2800" dirty="0" smtClean="0"/>
              <a:t>للنصل تمايز واضح اذ يمكن ملاحظة ثلاث مناطق مختلفة وذلك عند اخذ مقطع عرضي فيه وهي </a:t>
            </a:r>
          </a:p>
          <a:p>
            <a:r>
              <a:rPr lang="ar-IQ" sz="2800" dirty="0" smtClean="0"/>
              <a:t>البشرة وتكون خارجة مغطاة بطبقة مخاطية وتتكون البشرة من صف او صفين من الخلايا الصغيرة والتي تحتوي على اعداد كبيرة من البلاستيدات وهي تمثل منطقة البناء الضوئي </a:t>
            </a:r>
          </a:p>
          <a:p>
            <a:r>
              <a:rPr lang="ar-IQ" sz="2800" dirty="0" smtClean="0"/>
              <a:t>تليها منطقة القشرة والتي تتكون من خلايا متطاولة مرتبة على شكل صفوف </a:t>
            </a:r>
          </a:p>
          <a:p>
            <a:r>
              <a:rPr lang="ar-IQ" sz="2800" dirty="0" smtClean="0"/>
              <a:t>ثم منطقة النخاع وتتميز بكونها حاوية على خيوط متفرعة ومتشابكة تتكون من مواد جيلاتينية وتحتوي على خلايا متطاولة متوسعة النهايات تكون جدرانها المستعرضة مثقبة وهي بذلك تشابه تركيب الانابيب المنخلية في لحاء النباتات الراقية وتقوم بوضيفة النقل</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Iridaea</a:t>
            </a:r>
            <a:endParaRPr lang="ar-IQ" dirty="0"/>
          </a:p>
        </p:txBody>
      </p:sp>
      <p:pic>
        <p:nvPicPr>
          <p:cNvPr id="6146" name="Picture 2" descr="C:\Users\TOSHIBA\Desktop\New folder (2)\gj.jpg"/>
          <p:cNvPicPr>
            <a:picLocks noGrp="1" noChangeAspect="1" noChangeArrowheads="1"/>
          </p:cNvPicPr>
          <p:nvPr>
            <p:ph idx="1"/>
          </p:nvPr>
        </p:nvPicPr>
        <p:blipFill>
          <a:blip r:embed="rId2"/>
          <a:srcRect/>
          <a:stretch>
            <a:fillRect/>
          </a:stretch>
        </p:blipFill>
        <p:spPr bwMode="auto">
          <a:xfrm>
            <a:off x="2143108" y="2143116"/>
            <a:ext cx="4643470" cy="2705903"/>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9218" name="Picture 2" descr="C:\Users\TOSHIBA\Desktop\lam\...............jpg"/>
          <p:cNvPicPr>
            <a:picLocks noGrp="1" noChangeAspect="1" noChangeArrowheads="1"/>
          </p:cNvPicPr>
          <p:nvPr>
            <p:ph idx="1"/>
          </p:nvPr>
        </p:nvPicPr>
        <p:blipFill>
          <a:blip r:embed="rId2"/>
          <a:srcRect/>
          <a:stretch>
            <a:fillRect/>
          </a:stretch>
        </p:blipFill>
        <p:spPr bwMode="auto">
          <a:xfrm>
            <a:off x="2500298" y="2500306"/>
            <a:ext cx="4786346" cy="3357586"/>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IQ" dirty="0" smtClean="0"/>
              <a:t>التكاثر </a:t>
            </a:r>
            <a:endParaRPr lang="ar-IQ" dirty="0"/>
          </a:p>
        </p:txBody>
      </p:sp>
      <p:sp>
        <p:nvSpPr>
          <p:cNvPr id="3" name="Content Placeholder 2"/>
          <p:cNvSpPr>
            <a:spLocks noGrp="1"/>
          </p:cNvSpPr>
          <p:nvPr>
            <p:ph idx="1"/>
          </p:nvPr>
        </p:nvSpPr>
        <p:spPr/>
        <p:txBody>
          <a:bodyPr/>
          <a:lstStyle/>
          <a:p>
            <a:r>
              <a:rPr lang="ar-IQ" dirty="0" smtClean="0"/>
              <a:t>يتميز بدورة حياة متباينة اذ يكون الاختلاف واضح بين الطور السبوري والكميتي اذ يكون الطور البوغي كبير الحجم ويمثل النبات الرئيسي  ويكون الابواغ التي تنمو  لتكون الطور المشيجي  الذكري والانثوي  المجهري  الخيطي الشكل  اذ يكون العضو الذكري سبيرم واحد والانثوي بويضة واحدة وباتحادهما تتكون البيضة المخصبة التي تنمو الى نبات بوغي جديد</a:t>
            </a:r>
            <a:endParaRPr lang="ar-IQ"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IQ"/>
          </a:p>
        </p:txBody>
      </p:sp>
      <p:pic>
        <p:nvPicPr>
          <p:cNvPr id="10242" name="Picture 2" descr="C:\Users\TOSHIBA\Desktop\lam\bnnnnnnnnnnnn.jpg"/>
          <p:cNvPicPr>
            <a:picLocks noGrp="1" noChangeAspect="1" noChangeArrowheads="1"/>
          </p:cNvPicPr>
          <p:nvPr>
            <p:ph idx="1"/>
          </p:nvPr>
        </p:nvPicPr>
        <p:blipFill>
          <a:blip r:embed="rId2"/>
          <a:srcRect/>
          <a:stretch>
            <a:fillRect/>
          </a:stretch>
        </p:blipFill>
        <p:spPr bwMode="auto">
          <a:xfrm>
            <a:off x="2214546" y="2143116"/>
            <a:ext cx="4857784" cy="342902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Iridaea</a:t>
            </a:r>
            <a:endParaRPr lang="ar-IQ" dirty="0"/>
          </a:p>
        </p:txBody>
      </p:sp>
      <p:pic>
        <p:nvPicPr>
          <p:cNvPr id="7170" name="Picture 2" descr="C:\Users\TOSHIBA\Desktop\New folder (2)\index.jpg"/>
          <p:cNvPicPr>
            <a:picLocks noGrp="1" noChangeAspect="1" noChangeArrowheads="1"/>
          </p:cNvPicPr>
          <p:nvPr>
            <p:ph idx="1"/>
          </p:nvPr>
        </p:nvPicPr>
        <p:blipFill>
          <a:blip r:embed="rId2"/>
          <a:srcRect/>
          <a:stretch>
            <a:fillRect/>
          </a:stretch>
        </p:blipFill>
        <p:spPr bwMode="auto">
          <a:xfrm>
            <a:off x="2643174" y="2285993"/>
            <a:ext cx="4000528" cy="242015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Pleurecladia</a:t>
            </a:r>
            <a:endParaRPr lang="ar-IQ" dirty="0"/>
          </a:p>
        </p:txBody>
      </p:sp>
      <p:pic>
        <p:nvPicPr>
          <p:cNvPr id="1026" name="Picture 2" descr="C:\Users\TOSHIBA\Desktop\pleu\images.jpg"/>
          <p:cNvPicPr>
            <a:picLocks noGrp="1" noChangeAspect="1" noChangeArrowheads="1"/>
          </p:cNvPicPr>
          <p:nvPr>
            <p:ph idx="1"/>
          </p:nvPr>
        </p:nvPicPr>
        <p:blipFill>
          <a:blip r:embed="rId2"/>
          <a:srcRect/>
          <a:stretch>
            <a:fillRect/>
          </a:stretch>
        </p:blipFill>
        <p:spPr bwMode="auto">
          <a:xfrm>
            <a:off x="2643174" y="1714488"/>
            <a:ext cx="4000528" cy="307261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Pleurecladia</a:t>
            </a:r>
            <a:endParaRPr lang="ar-IQ" dirty="0"/>
          </a:p>
        </p:txBody>
      </p:sp>
      <p:pic>
        <p:nvPicPr>
          <p:cNvPr id="2050" name="Picture 2" descr="C:\Users\TOSHIBA\Desktop\pleu\imagesj.jpg"/>
          <p:cNvPicPr>
            <a:picLocks noGrp="1" noChangeAspect="1" noChangeArrowheads="1"/>
          </p:cNvPicPr>
          <p:nvPr>
            <p:ph idx="1"/>
          </p:nvPr>
        </p:nvPicPr>
        <p:blipFill>
          <a:blip r:embed="rId2"/>
          <a:srcRect/>
          <a:stretch>
            <a:fillRect/>
          </a:stretch>
        </p:blipFill>
        <p:spPr bwMode="auto">
          <a:xfrm>
            <a:off x="2643174" y="2214554"/>
            <a:ext cx="4000528" cy="257255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Heribaudiella</a:t>
            </a:r>
            <a:endParaRPr lang="ar-IQ" dirty="0"/>
          </a:p>
        </p:txBody>
      </p:sp>
      <p:pic>
        <p:nvPicPr>
          <p:cNvPr id="3074" name="Picture 2" descr="C:\Users\TOSHIBA\Desktop\heri\lol.jpg"/>
          <p:cNvPicPr>
            <a:picLocks noGrp="1" noChangeAspect="1" noChangeArrowheads="1"/>
          </p:cNvPicPr>
          <p:nvPr>
            <p:ph idx="1"/>
          </p:nvPr>
        </p:nvPicPr>
        <p:blipFill>
          <a:blip r:embed="rId2"/>
          <a:srcRect/>
          <a:stretch>
            <a:fillRect/>
          </a:stretch>
        </p:blipFill>
        <p:spPr bwMode="auto">
          <a:xfrm>
            <a:off x="2786050" y="1857364"/>
            <a:ext cx="4071965" cy="307738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Heribaudiella</a:t>
            </a:r>
            <a:endParaRPr lang="ar-IQ" dirty="0"/>
          </a:p>
        </p:txBody>
      </p:sp>
      <p:pic>
        <p:nvPicPr>
          <p:cNvPr id="4098" name="Picture 2" descr="C:\Users\TOSHIBA\Desktop\heri\index.jpg"/>
          <p:cNvPicPr>
            <a:picLocks noGrp="1" noChangeAspect="1" noChangeArrowheads="1"/>
          </p:cNvPicPr>
          <p:nvPr>
            <p:ph idx="1"/>
          </p:nvPr>
        </p:nvPicPr>
        <p:blipFill>
          <a:blip r:embed="rId2"/>
          <a:srcRect/>
          <a:stretch>
            <a:fillRect/>
          </a:stretch>
        </p:blipFill>
        <p:spPr bwMode="auto">
          <a:xfrm>
            <a:off x="2071670" y="2428868"/>
            <a:ext cx="4572032" cy="350046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Bodanella</a:t>
            </a:r>
            <a:endParaRPr lang="ar-IQ" dirty="0"/>
          </a:p>
        </p:txBody>
      </p:sp>
      <p:pic>
        <p:nvPicPr>
          <p:cNvPr id="5122" name="Picture 2" descr="C:\Users\TOSHIBA\Desktop\boda\uuu.jpg"/>
          <p:cNvPicPr>
            <a:picLocks noGrp="1" noChangeAspect="1" noChangeArrowheads="1"/>
          </p:cNvPicPr>
          <p:nvPr>
            <p:ph idx="1"/>
          </p:nvPr>
        </p:nvPicPr>
        <p:blipFill>
          <a:blip r:embed="rId2"/>
          <a:srcRect/>
          <a:stretch>
            <a:fillRect/>
          </a:stretch>
        </p:blipFill>
        <p:spPr bwMode="auto">
          <a:xfrm>
            <a:off x="2857488" y="2357430"/>
            <a:ext cx="3643338" cy="300039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TotalTime>
  <Words>581</Words>
  <Application>Microsoft Office PowerPoint</Application>
  <PresentationFormat>On-screen Show (4:3)</PresentationFormat>
  <Paragraphs>71</Paragraphs>
  <Slides>32</Slides>
  <Notes>1</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Office Theme</vt:lpstr>
      <vt:lpstr>الطحالب البنية phaeophyta</vt:lpstr>
      <vt:lpstr>الصفات العامة</vt:lpstr>
      <vt:lpstr>Iridaea</vt:lpstr>
      <vt:lpstr>Iridaea</vt:lpstr>
      <vt:lpstr>Pleurecladia</vt:lpstr>
      <vt:lpstr>Pleurecladia</vt:lpstr>
      <vt:lpstr>Heribaudiella</vt:lpstr>
      <vt:lpstr>Heribaudiella</vt:lpstr>
      <vt:lpstr>Bodanella</vt:lpstr>
      <vt:lpstr>البيئة</vt:lpstr>
      <vt:lpstr>التركيب الخلوي</vt:lpstr>
      <vt:lpstr>تصنيفها</vt:lpstr>
      <vt:lpstr>Ectocarpus</vt:lpstr>
      <vt:lpstr>Ectocarpus</vt:lpstr>
      <vt:lpstr>Ectocarpus</vt:lpstr>
      <vt:lpstr>التكاثر </vt:lpstr>
      <vt:lpstr>Pleurilocular sporangia</vt:lpstr>
      <vt:lpstr>Unilocular sporangia</vt:lpstr>
      <vt:lpstr>Laminaria</vt:lpstr>
      <vt:lpstr>Slide 20</vt:lpstr>
      <vt:lpstr>Slide 21</vt:lpstr>
      <vt:lpstr>تركيب الجسم</vt:lpstr>
      <vt:lpstr>Slide 23</vt:lpstr>
      <vt:lpstr>Slide 24</vt:lpstr>
      <vt:lpstr>Slide 25</vt:lpstr>
      <vt:lpstr>Slide 26</vt:lpstr>
      <vt:lpstr>Slide 27</vt:lpstr>
      <vt:lpstr>Slide 28</vt:lpstr>
      <vt:lpstr>التركيب الداخلي للنصل</vt:lpstr>
      <vt:lpstr>Slide 30</vt:lpstr>
      <vt:lpstr>التكاثر </vt:lpstr>
      <vt:lpstr>Slide 32</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الطحالب البنية phaeophyta</dc:title>
  <dc:creator>TOSHIBA</dc:creator>
  <cp:lastModifiedBy>TOSHIBA</cp:lastModifiedBy>
  <cp:revision>13</cp:revision>
  <dcterms:created xsi:type="dcterms:W3CDTF">2014-11-16T14:21:48Z</dcterms:created>
  <dcterms:modified xsi:type="dcterms:W3CDTF">2014-12-05T15:48:47Z</dcterms:modified>
</cp:coreProperties>
</file>