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080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07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3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28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2555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5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33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12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03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20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1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06/04/36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460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/>
              <a:t>الثقافة السياحية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2348880"/>
            <a:ext cx="8856984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3200" dirty="0" smtClean="0"/>
              <a:t>الثقافة  كلمة عريقة في اللغة العربية فيه تعني </a:t>
            </a:r>
            <a:r>
              <a:rPr lang="ar-SA" sz="3200" dirty="0" smtClean="0">
                <a:solidFill>
                  <a:srgbClr val="FF0000"/>
                </a:solidFill>
              </a:rPr>
              <a:t>صقل النفس والمنطق والفطانة .</a:t>
            </a:r>
          </a:p>
          <a:p>
            <a:pPr marL="0" indent="0">
              <a:buNone/>
            </a:pPr>
            <a:r>
              <a:rPr lang="ar-SA" sz="3200" dirty="0" smtClean="0">
                <a:solidFill>
                  <a:srgbClr val="FF0000"/>
                </a:solidFill>
              </a:rPr>
              <a:t>اما في العصر الحديث استخدمت للدلالة على </a:t>
            </a:r>
            <a:r>
              <a:rPr lang="ar-SA" sz="3200" b="1" dirty="0" smtClean="0"/>
              <a:t>الرقي الفكري والادبي والاجتماعي</a:t>
            </a:r>
            <a:r>
              <a:rPr lang="ar-SA" sz="3200" dirty="0">
                <a:solidFill>
                  <a:srgbClr val="FF0000"/>
                </a:solidFill>
              </a:rPr>
              <a:t> </a:t>
            </a:r>
            <a:r>
              <a:rPr lang="ar-SA" sz="3200" dirty="0" smtClean="0">
                <a:solidFill>
                  <a:srgbClr val="FF0000"/>
                </a:solidFill>
              </a:rPr>
              <a:t>للفرد والمجموعة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65244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04656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SzPct val="98000"/>
              <a:buFont typeface="Wingdings" pitchFamily="2" charset="2"/>
              <a:buChar char="q"/>
            </a:pPr>
            <a:r>
              <a:rPr lang="ar-SA" sz="3200" b="1" dirty="0" smtClean="0"/>
              <a:t>الاعلام :</a:t>
            </a:r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r>
              <a:rPr lang="ar-SA" sz="2800" b="1" dirty="0" smtClean="0"/>
              <a:t>تقديم البرامج الثقافية من مواقع ومعالم سياحية في البلاد</a:t>
            </a:r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r>
              <a:rPr lang="ar-SA" sz="2800" b="1" dirty="0" smtClean="0"/>
              <a:t>اعداد برامج تعريفية بحضارة وتاريخ البلد.</a:t>
            </a:r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r>
              <a:rPr lang="ar-SA" sz="2800" b="1" dirty="0" smtClean="0"/>
              <a:t>توعية المجتمع على اهمية المحافظة على المناطق السياحية في البلد.</a:t>
            </a:r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r>
              <a:rPr lang="ar-SA" sz="2800" b="1" dirty="0" smtClean="0"/>
              <a:t>تشجيع المواطنين على العمل في مجال السياحة </a:t>
            </a:r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r>
              <a:rPr lang="ar-SA" sz="2800" b="1" dirty="0" smtClean="0"/>
              <a:t>دور الصحافة في التأثير على اراء وافكار القراء ومعتقداتهم نحو السياحة</a:t>
            </a:r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r>
              <a:rPr lang="ar-SA" sz="2800" b="1" dirty="0" smtClean="0"/>
              <a:t>نشر ملحق لقراء الصحف والمجلات خاص بالأماكن السياحية للبلد.</a:t>
            </a:r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r>
              <a:rPr lang="ar-SA" sz="2800" b="1" dirty="0" smtClean="0"/>
              <a:t>اعداد برامج اعلامية توضح فيها اهمية فهم سلوك السائح وكيفية التعامل معهم.</a:t>
            </a:r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endParaRPr lang="ar-SA" sz="2800" b="1" dirty="0" smtClean="0"/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endParaRPr lang="ar-SA" sz="3200" b="1" dirty="0" smtClean="0"/>
          </a:p>
          <a:p>
            <a:pPr>
              <a:buClr>
                <a:srgbClr val="FF0000"/>
              </a:buClr>
              <a:buSzPct val="98000"/>
              <a:buFont typeface="Wingdings" pitchFamily="2" charset="2"/>
              <a:buChar char="ü"/>
            </a:pP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30489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06424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اتيكيت العمل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/>
          <a:lstStyle/>
          <a:p>
            <a:pPr algn="just"/>
            <a:r>
              <a:rPr lang="ar-SA" dirty="0" smtClean="0"/>
              <a:t>أقوم بالتنقل كثيرا مع رئيسي في العمل ،احيانا ننتقل بسيارة أجرة ، واحيانا نستخدم السيارة الخاصة بالشركة ،</a:t>
            </a:r>
            <a:r>
              <a:rPr lang="ar-SA" b="1" dirty="0" smtClean="0"/>
              <a:t>والسؤال هو </a:t>
            </a:r>
            <a:r>
              <a:rPr lang="ar-SA" dirty="0" smtClean="0"/>
              <a:t>: </a:t>
            </a:r>
            <a:r>
              <a:rPr lang="ar-SA" b="1" dirty="0" smtClean="0"/>
              <a:t>اين اجلس ..... في الكرسي ، الامامي او الخلفي ؟ وفي جلسة العمل اين اجلس ؟</a:t>
            </a:r>
            <a:endParaRPr lang="ar-SA" b="1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395536" y="692696"/>
            <a:ext cx="8229600" cy="116578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ar-SA" dirty="0">
              <a:solidFill>
                <a:srgbClr val="04617B"/>
              </a:solidFill>
            </a:endParaRPr>
          </a:p>
        </p:txBody>
      </p:sp>
      <p:pic>
        <p:nvPicPr>
          <p:cNvPr id="1026" name="Picture 2" descr="C:\Users\DELL\Desktop\287-slman-edar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336" y="3600462"/>
            <a:ext cx="4633664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LL\Desktop\7473276252_5c2d24586c_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573016"/>
            <a:ext cx="4474840" cy="32952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46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25202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ar-SA" sz="3200" b="1" dirty="0" smtClean="0"/>
              <a:t>في مثل هذه المواقف استخدم فطرتك واحساسك، فلا تهرع الى السيارة وانتظر حتى يختار رئيسك المكان الذي يريد الجلوس فيه ثم اتخذ انت مقعدك في أي مكان .</a:t>
            </a:r>
          </a:p>
          <a:p>
            <a:pPr marL="0" indent="0" algn="just">
              <a:buNone/>
            </a:pPr>
            <a:r>
              <a:rPr lang="ar-SA" sz="3200" b="1" dirty="0" smtClean="0"/>
              <a:t>استخدم نفس الاسلوب في جلسات العمل في حال ما لم تكن الاماكن مخصصة ومعروف اصحابها ، كما يجب ان تتجنب المواقف المحرجة 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426135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6000" dirty="0" smtClean="0"/>
              <a:t>شاكرا اصغائكم</a:t>
            </a:r>
            <a:endParaRPr lang="ar-SA" sz="6000" dirty="0"/>
          </a:p>
        </p:txBody>
      </p:sp>
    </p:spTree>
    <p:extLst>
      <p:ext uri="{BB962C8B-B14F-4D97-AF65-F5344CB8AC3E}">
        <p14:creationId xmlns:p14="http://schemas.microsoft.com/office/powerpoint/2010/main" val="116105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 marL="0" indent="0" algn="ctr">
              <a:buNone/>
            </a:pPr>
            <a:r>
              <a:rPr lang="ar-SA" b="1" dirty="0" smtClean="0"/>
              <a:t>الثقافة السياحية :</a:t>
            </a:r>
          </a:p>
          <a:p>
            <a:pPr marL="0" indent="0" algn="ctr">
              <a:buNone/>
            </a:pPr>
            <a:endParaRPr lang="ar-SA" b="1" dirty="0" smtClean="0"/>
          </a:p>
          <a:p>
            <a:pPr marL="0" indent="0" algn="just">
              <a:buNone/>
            </a:pPr>
            <a:r>
              <a:rPr lang="ar-SA" dirty="0" smtClean="0"/>
              <a:t>هي امتلاك الفرد لقدر من المعارف والمعلومات والمفاهيم والمهارات والاتجاهات والقيم ، التي تشكل في مجملها خلفية مناسبة </a:t>
            </a:r>
            <a:r>
              <a:rPr lang="ar-SA" b="1" dirty="0" smtClean="0"/>
              <a:t>لكي يسلك سلوكا سياحيا رشيداً.</a:t>
            </a:r>
          </a:p>
          <a:p>
            <a:pPr marL="0" indent="0" algn="just">
              <a:buNone/>
            </a:pPr>
            <a:endParaRPr lang="ar-SA" b="1" dirty="0"/>
          </a:p>
          <a:p>
            <a:pPr marL="0" indent="0" algn="just">
              <a:buNone/>
            </a:pPr>
            <a:r>
              <a:rPr lang="ar-SA" dirty="0" smtClean="0"/>
              <a:t>هي عملية اكتساب الفرد لمعلومات سياحية عن البيئة التي يعيش فيها ، وبالتالي مساعدته على توظيف هذه المعلومات والاستفادة منها </a:t>
            </a:r>
            <a:r>
              <a:rPr lang="ar-SA" b="1" dirty="0" smtClean="0"/>
              <a:t>بما يؤدي الى النهوض بالسياحة.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93859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6120680"/>
          </a:xfrm>
        </p:spPr>
        <p:txBody>
          <a:bodyPr/>
          <a:lstStyle/>
          <a:p>
            <a:pPr algn="ctr"/>
            <a:r>
              <a:rPr lang="ar-SA" sz="2800" b="1" dirty="0" smtClean="0"/>
              <a:t>اهمية الثقافة السياحية :</a:t>
            </a:r>
          </a:p>
          <a:p>
            <a:pPr>
              <a:buClr>
                <a:srgbClr val="FF0000"/>
              </a:buClr>
              <a:buSzPct val="101000"/>
              <a:buFont typeface="Wingdings" pitchFamily="2" charset="2"/>
              <a:buChar char="q"/>
            </a:pPr>
            <a:r>
              <a:rPr lang="ar-SA" dirty="0" smtClean="0"/>
              <a:t> </a:t>
            </a:r>
            <a:r>
              <a:rPr lang="ar-SA" b="1" dirty="0" smtClean="0"/>
              <a:t>فهم وتنمية التراث : </a:t>
            </a:r>
            <a:r>
              <a:rPr lang="ar-SA" dirty="0" smtClean="0"/>
              <a:t>ان لكل دولة لها تراثها الحضاري : اهمية الثقافة في التنمية والمحافظة على هذا التراث الحضاري </a:t>
            </a:r>
            <a:r>
              <a:rPr lang="ar-SA" dirty="0"/>
              <a:t>من خلال </a:t>
            </a:r>
            <a:r>
              <a:rPr lang="ar-SA" dirty="0" smtClean="0"/>
              <a:t>:</a:t>
            </a:r>
          </a:p>
          <a:p>
            <a:pPr>
              <a:buClr>
                <a:srgbClr val="FF0000"/>
              </a:buClr>
              <a:buSzPct val="101000"/>
              <a:buFont typeface="Wingdings" pitchFamily="2" charset="2"/>
              <a:buChar char="Ø"/>
            </a:pPr>
            <a:r>
              <a:rPr lang="ar-SA" b="1" dirty="0" smtClean="0">
                <a:solidFill>
                  <a:srgbClr val="FF0000"/>
                </a:solidFill>
              </a:rPr>
              <a:t>تعريف المجتمع به ، وكيفية المحافظة عليم من خلال سلوك طرق علمية  ومثلى في </a:t>
            </a:r>
            <a:r>
              <a:rPr lang="ar-SA" b="1" dirty="0" err="1" smtClean="0">
                <a:solidFill>
                  <a:srgbClr val="FF0000"/>
                </a:solidFill>
              </a:rPr>
              <a:t>استغلالة</a:t>
            </a:r>
            <a:r>
              <a:rPr lang="ar-SA" b="1" dirty="0" smtClean="0">
                <a:solidFill>
                  <a:srgbClr val="FF0000"/>
                </a:solidFill>
              </a:rPr>
              <a:t> ،وكذلك زيادة وعي المجتمع </a:t>
            </a:r>
            <a:r>
              <a:rPr lang="ar-SA" b="1" dirty="0" err="1" smtClean="0">
                <a:solidFill>
                  <a:srgbClr val="FF0000"/>
                </a:solidFill>
              </a:rPr>
              <a:t>باهميته</a:t>
            </a:r>
            <a:r>
              <a:rPr lang="ar-SA" b="1" dirty="0" smtClean="0">
                <a:solidFill>
                  <a:srgbClr val="FF0000"/>
                </a:solidFill>
              </a:rPr>
              <a:t> .</a:t>
            </a:r>
          </a:p>
          <a:p>
            <a:pPr>
              <a:buClr>
                <a:srgbClr val="FF0000"/>
              </a:buClr>
              <a:buSzPct val="101000"/>
              <a:buFont typeface="Wingdings" pitchFamily="2" charset="2"/>
              <a:buChar char="Ø"/>
            </a:pPr>
            <a:endParaRPr lang="ar-SA" b="1" dirty="0"/>
          </a:p>
          <a:p>
            <a:pPr>
              <a:buClr>
                <a:srgbClr val="FF0000"/>
              </a:buClr>
              <a:buSzPct val="101000"/>
              <a:buFont typeface="Wingdings" pitchFamily="2" charset="2"/>
              <a:buChar char="q"/>
            </a:pPr>
            <a:r>
              <a:rPr lang="ar-SA" b="1" dirty="0" smtClean="0"/>
              <a:t>عالمية الثقافة السياحية :</a:t>
            </a:r>
            <a:r>
              <a:rPr lang="ar-SA" dirty="0"/>
              <a:t>اصبحت الثقافة السياحية تقدم معلومات والمفاهيم ...الخ ،من خلال العولمة التي ازالت الحدود وقربت المسافات بن المجتمعات .</a:t>
            </a:r>
          </a:p>
          <a:p>
            <a:pPr marL="0" indent="0">
              <a:buClr>
                <a:srgbClr val="FF0000"/>
              </a:buClr>
              <a:buSzPct val="101000"/>
              <a:buNone/>
            </a:pPr>
            <a:endParaRPr lang="ar-SA" dirty="0" smtClean="0"/>
          </a:p>
          <a:p>
            <a:pPr>
              <a:buClr>
                <a:srgbClr val="FF0000"/>
              </a:buClr>
              <a:buSzPct val="101000"/>
              <a:buFont typeface="Wingdings" pitchFamily="2" charset="2"/>
              <a:buChar char="q"/>
            </a:pPr>
            <a:r>
              <a:rPr lang="ar-SA" b="1" dirty="0" smtClean="0"/>
              <a:t>احتياج المجتمع للتغيير</a:t>
            </a:r>
            <a:r>
              <a:rPr lang="ar-SA" dirty="0" smtClean="0"/>
              <a:t>: ان احتاج المجتمع للتغيير لا يمكن ان يحصل الا  من ان </a:t>
            </a:r>
            <a:r>
              <a:rPr lang="ar-SA" dirty="0" err="1" smtClean="0"/>
              <a:t>يتغيير</a:t>
            </a:r>
            <a:r>
              <a:rPr lang="ar-SA" dirty="0" smtClean="0"/>
              <a:t> اجتماعي  ،اقتصادي  ، ثقافيا .</a:t>
            </a:r>
            <a:endParaRPr lang="ar-SA" dirty="0"/>
          </a:p>
          <a:p>
            <a:pPr>
              <a:buClr>
                <a:srgbClr val="FF0000"/>
              </a:buClr>
              <a:buSzPct val="101000"/>
              <a:buFont typeface="Wingdings" pitchFamily="2" charset="2"/>
              <a:buChar char="q"/>
            </a:pPr>
            <a:endParaRPr lang="ar-SA" dirty="0" smtClean="0"/>
          </a:p>
          <a:p>
            <a:pPr>
              <a:buClr>
                <a:srgbClr val="FF0000"/>
              </a:buClr>
              <a:buSzPct val="101000"/>
              <a:buFont typeface="Wingdings" pitchFamily="2" charset="2"/>
              <a:buChar char="q"/>
            </a:pPr>
            <a:endParaRPr lang="ar-SA" dirty="0" smtClean="0"/>
          </a:p>
          <a:p>
            <a:pPr>
              <a:buClr>
                <a:srgbClr val="FF0000"/>
              </a:buClr>
              <a:buSzPct val="101000"/>
              <a:buFont typeface="Wingdings" pitchFamily="2" charset="2"/>
              <a:buChar char="q"/>
            </a:pPr>
            <a:endParaRPr lang="ar-SA" dirty="0" smtClean="0"/>
          </a:p>
          <a:p>
            <a:pPr marL="0" indent="0">
              <a:buClr>
                <a:srgbClr val="FF0000"/>
              </a:buClr>
              <a:buSzPct val="101000"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3704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pPr>
              <a:buClr>
                <a:srgbClr val="DE3906"/>
              </a:buClr>
              <a:buSzPct val="100000"/>
              <a:buFont typeface="Wingdings" pitchFamily="2" charset="2"/>
              <a:buChar char="q"/>
            </a:pPr>
            <a:r>
              <a:rPr lang="ar-SA" b="1" dirty="0" smtClean="0"/>
              <a:t>ضرورة الثقافة السياحية للتنمية :</a:t>
            </a:r>
          </a:p>
          <a:p>
            <a:pPr marL="0" indent="0">
              <a:buClr>
                <a:srgbClr val="DE3906"/>
              </a:buClr>
              <a:buSzPct val="100000"/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التنمية :</a:t>
            </a:r>
          </a:p>
          <a:p>
            <a:pPr marL="0" indent="0">
              <a:buClr>
                <a:srgbClr val="DE3906"/>
              </a:buClr>
              <a:buSzPct val="100000"/>
              <a:buNone/>
            </a:pPr>
            <a:r>
              <a:rPr lang="ar-SA" b="1" dirty="0" smtClean="0"/>
              <a:t>هي </a:t>
            </a:r>
            <a:r>
              <a:rPr lang="ar-SA" b="1" dirty="0"/>
              <a:t>عنصر أساسي </a:t>
            </a:r>
            <a:r>
              <a:rPr lang="ar-SA" b="1" dirty="0" err="1"/>
              <a:t>للإستقرار</a:t>
            </a:r>
            <a:r>
              <a:rPr lang="ar-SA" b="1" dirty="0"/>
              <a:t> والتطور الإنساني </a:t>
            </a:r>
            <a:r>
              <a:rPr lang="ar-SA" b="1" dirty="0" err="1"/>
              <a:t>والإجتماعي</a:t>
            </a:r>
            <a:r>
              <a:rPr lang="ar-SA" b="1" dirty="0"/>
              <a:t>. </a:t>
            </a:r>
            <a:endParaRPr lang="ar-SA" b="1" dirty="0" smtClean="0"/>
          </a:p>
          <a:p>
            <a:pPr marL="0" indent="0">
              <a:buClr>
                <a:srgbClr val="DE3906"/>
              </a:buClr>
              <a:buSzPct val="100000"/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التنمية </a:t>
            </a:r>
            <a:r>
              <a:rPr lang="ar-SA" b="1" dirty="0">
                <a:solidFill>
                  <a:srgbClr val="FF0000"/>
                </a:solidFill>
              </a:rPr>
              <a:t>المستدامة </a:t>
            </a:r>
            <a:r>
              <a:rPr lang="ar-SA" b="1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Clr>
                <a:srgbClr val="DE3906"/>
              </a:buClr>
              <a:buSzPct val="100000"/>
              <a:buNone/>
            </a:pPr>
            <a:r>
              <a:rPr lang="ar-SA" b="1" dirty="0" smtClean="0"/>
              <a:t>هي </a:t>
            </a:r>
            <a:r>
              <a:rPr lang="ar-SA" b="1" dirty="0"/>
              <a:t>عملية تطوير الأرض والمدن والمجتمعات وكذلك الأعمال التجارية بشرط ان تلبي احتياجات الحاضر بدون المساس بقدرة الأجيال القادمة على تلبية حاجاتها</a:t>
            </a:r>
            <a:r>
              <a:rPr lang="ar-SA" b="1" dirty="0" smtClean="0"/>
              <a:t>.</a:t>
            </a:r>
          </a:p>
          <a:p>
            <a:pPr marL="0" indent="0">
              <a:buClr>
                <a:srgbClr val="DE3906"/>
              </a:buClr>
              <a:buSzPct val="100000"/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ان اهمية الثقافة السياحية في التنمية هو احلال قيم وتقاليد وافكار وخطط جديدة ،تتماشى مع البيئة المحيطة بالفرد ، هدفها رفع مستوى المجتمع .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54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4983832"/>
          </a:xfrm>
        </p:spPr>
        <p:txBody>
          <a:bodyPr/>
          <a:lstStyle/>
          <a:p>
            <a:pPr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ar-SA" b="1" dirty="0" smtClean="0"/>
              <a:t>الثقافة السياحية نشاط اجتماعي :</a:t>
            </a:r>
          </a:p>
          <a:p>
            <a:pPr marL="0" indent="0" algn="just">
              <a:buClr>
                <a:srgbClr val="FF0000"/>
              </a:buClr>
              <a:buSzPct val="100000"/>
              <a:buNone/>
            </a:pPr>
            <a:r>
              <a:rPr lang="ar-SA" dirty="0" smtClean="0"/>
              <a:t>ان التخطيط السياحي يحتاج الى ثقافة سياحية ووعي </a:t>
            </a:r>
            <a:r>
              <a:rPr lang="ar-SA" dirty="0" err="1" smtClean="0"/>
              <a:t>باهمية</a:t>
            </a:r>
            <a:r>
              <a:rPr lang="ar-SA" dirty="0" smtClean="0"/>
              <a:t> التنمية السياحية وهذه التنمية لا يتم تنفيذها بالصورة الصحيحة الا بمشاركة المجتمعات والجماهير اصحاب البلد او القصد السياحية.</a:t>
            </a:r>
          </a:p>
          <a:p>
            <a:pPr marL="0" indent="0">
              <a:buClr>
                <a:srgbClr val="FF0000"/>
              </a:buClr>
              <a:buSzPct val="100000"/>
              <a:buNone/>
            </a:pPr>
            <a:r>
              <a:rPr lang="ar-SA" b="1" dirty="0" smtClean="0"/>
              <a:t>وان مشاركة الجماهير يسهل عملية اعداد برامج لتنمية الثقافة السياحية بشكل عام .</a:t>
            </a:r>
          </a:p>
          <a:p>
            <a:pPr marL="0" indent="0">
              <a:buClr>
                <a:srgbClr val="FF0000"/>
              </a:buClr>
              <a:buSzPct val="100000"/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3779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مبادئ الثقافة السياحية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839816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ar-SA" dirty="0" smtClean="0"/>
              <a:t>تعد الثقافة السياحية عملية متكاملة من حيث المعرفة والمهارة والوجدان.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ar-SA" dirty="0" smtClean="0"/>
              <a:t>دور الدولة ومؤسساتها في تنمية الثقافة السياحية الفرد 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ar-SA" dirty="0" smtClean="0"/>
              <a:t>اشراك المؤسسات والهيئات الغير الحكومية في تنفيذ برامج الثقافة السياحية.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ar-SA" dirty="0" smtClean="0"/>
              <a:t>وضع خطط مستقبلية خاصة ببرامج التنمية الشاملة للثقافة السياحية ،لدفع عجلة التنمية.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ar-SA" dirty="0" smtClean="0"/>
              <a:t>اهتمام الثقافة السياحية بالجوانب الثقافية والاجتماعية للمجتمع.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ar-SA" dirty="0" smtClean="0"/>
              <a:t>اهتمام الثقافة السياحية بالبيئة وطرق المحافظة عليها.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ar-SA" dirty="0" smtClean="0"/>
              <a:t>تبني الثقافة السياحية نظرة مستقبلية من اجل ثقافة سياحية افضل </a:t>
            </a:r>
            <a:r>
              <a:rPr lang="ar-SA" dirty="0" err="1" smtClean="0"/>
              <a:t>للافراد</a:t>
            </a:r>
            <a:r>
              <a:rPr lang="ar-SA" dirty="0" smtClean="0"/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ar-SA" dirty="0" smtClean="0"/>
              <a:t>اشراك افراد المجتمع جميعا في اعداد برامج تنمية الثقافة السياحية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7750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المؤسسات التي لها دور في خلق الثقافة السياحية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  <a:buSzPct val="98000"/>
              <a:buFont typeface="Wingdings" pitchFamily="2" charset="2"/>
              <a:buChar char="q"/>
            </a:pPr>
            <a:r>
              <a:rPr lang="ar-SA" sz="2800" b="1" dirty="0" smtClean="0"/>
              <a:t>المؤسسات التربوية : </a:t>
            </a:r>
            <a:r>
              <a:rPr lang="ar-SA" sz="2800" dirty="0" smtClean="0"/>
              <a:t>( المناهج والمواد الدراسية )، وتنويع طرق التدريس من خلال </a:t>
            </a:r>
            <a:r>
              <a:rPr lang="ar-SA" sz="2800" dirty="0" err="1" smtClean="0"/>
              <a:t>مايعرف</a:t>
            </a:r>
            <a:r>
              <a:rPr lang="ar-SA" sz="2800" dirty="0" smtClean="0"/>
              <a:t> بالتربية متعددة الثقافات </a:t>
            </a:r>
            <a:r>
              <a:rPr lang="ar-SA" sz="2800" b="1" dirty="0" smtClean="0"/>
              <a:t>.</a:t>
            </a:r>
          </a:p>
          <a:p>
            <a:pPr marL="0" indent="0">
              <a:buClr>
                <a:srgbClr val="FF0000"/>
              </a:buClr>
              <a:buSzPct val="98000"/>
              <a:buNone/>
            </a:pPr>
            <a:endParaRPr lang="ar-SA" sz="2800" b="1" dirty="0" smtClean="0"/>
          </a:p>
          <a:p>
            <a:pPr algn="just">
              <a:buClr>
                <a:srgbClr val="FF0000"/>
              </a:buClr>
              <a:buSzPct val="98000"/>
              <a:buFont typeface="Wingdings" pitchFamily="2" charset="2"/>
              <a:buChar char="q"/>
            </a:pPr>
            <a:r>
              <a:rPr lang="ar-SA" sz="2800" b="1" dirty="0" smtClean="0"/>
              <a:t>المدرسة : </a:t>
            </a:r>
            <a:r>
              <a:rPr lang="ar-SA" sz="2800" dirty="0" smtClean="0"/>
              <a:t>تزويد المعلمين والمدرسين معلومات ومهارات وقيم سياحية وادخالها ضمن المناهج الدراسية لتعليم الطلبة على ضرورة حسن التعامل مع السائح وحث الكادر التدريسي على زيارة الاماكن الاثرية والتاريخية .</a:t>
            </a:r>
            <a:endParaRPr lang="ar-SA" sz="2800" b="1" dirty="0" smtClean="0"/>
          </a:p>
          <a:p>
            <a:pPr marL="0" indent="0" algn="just">
              <a:buClr>
                <a:srgbClr val="FF0000"/>
              </a:buClr>
              <a:buSzPct val="98000"/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22499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5256584"/>
          </a:xfrm>
        </p:spPr>
        <p:txBody>
          <a:bodyPr/>
          <a:lstStyle/>
          <a:p>
            <a:pPr>
              <a:buClr>
                <a:srgbClr val="FF0000"/>
              </a:buClr>
              <a:buSzPct val="99000"/>
              <a:buFont typeface="Wingdings" pitchFamily="2" charset="2"/>
              <a:buChar char="q"/>
            </a:pPr>
            <a:r>
              <a:rPr lang="ar-SA" b="1" dirty="0"/>
              <a:t>الجامعة  : </a:t>
            </a:r>
            <a:r>
              <a:rPr lang="ar-SA" dirty="0"/>
              <a:t>لا يقتصر على اعداد الخبراء السياحيين ، اعداد مواطنين مثقفين سياحيا من خلال تعريفهم </a:t>
            </a:r>
            <a:r>
              <a:rPr lang="ar-SA" dirty="0" smtClean="0"/>
              <a:t>بأهمية </a:t>
            </a:r>
            <a:r>
              <a:rPr lang="ar-SA" dirty="0"/>
              <a:t>السياحة في الاقتصاد الوطني</a:t>
            </a:r>
            <a:r>
              <a:rPr lang="ar-SA" dirty="0" smtClean="0"/>
              <a:t>.</a:t>
            </a:r>
          </a:p>
          <a:p>
            <a:pPr marL="0" indent="0">
              <a:buClr>
                <a:srgbClr val="FF0000"/>
              </a:buClr>
              <a:buSzPct val="99000"/>
              <a:buNone/>
            </a:pPr>
            <a:r>
              <a:rPr lang="ar-SA" dirty="0" smtClean="0"/>
              <a:t>تنمى الثقافة السياحية لدى طلاب الجامعة من خلال عقد ندوات ومؤتمرات واجتماعات ومحاضرات ...الخ وهذه الندوات ليس فقط للطلبة يجب اشراك الاساتذة .</a:t>
            </a:r>
          </a:p>
          <a:p>
            <a:pPr marL="0" indent="0" algn="just">
              <a:buClr>
                <a:srgbClr val="FF0000"/>
              </a:buClr>
              <a:buSzPct val="99000"/>
              <a:buNone/>
            </a:pPr>
            <a:r>
              <a:rPr lang="ar-SA" b="1" dirty="0" smtClean="0"/>
              <a:t>لان الثقافة السياحية السليمة والعلمية تعمل على تجنب التصادم والصراع الفكري بين الشعوب من خلال غرس القيم والمبادئ الدينية والاخلاقية بين الشعوب.</a:t>
            </a:r>
          </a:p>
          <a:p>
            <a:pPr marL="0" indent="0">
              <a:buClr>
                <a:srgbClr val="FF0000"/>
              </a:buClr>
              <a:buSzPct val="99000"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865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764704"/>
            <a:ext cx="8640960" cy="5559896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SzPct val="100000"/>
              <a:buFont typeface="Wingdings" pitchFamily="2" charset="2"/>
              <a:buChar char="q"/>
            </a:pPr>
            <a:r>
              <a:rPr lang="ar-SA" sz="3200" b="1" dirty="0" smtClean="0"/>
              <a:t>الأسرة :</a:t>
            </a:r>
          </a:p>
          <a:p>
            <a:pPr marL="0" indent="0">
              <a:buClr>
                <a:srgbClr val="FF0000"/>
              </a:buClr>
              <a:buSzPct val="100000"/>
              <a:buNone/>
            </a:pPr>
            <a:r>
              <a:rPr lang="ar-SA" sz="3200" dirty="0" smtClean="0"/>
              <a:t> الاسرة هي المدرسة الاساسية لأي فرد.(</a:t>
            </a:r>
            <a:r>
              <a:rPr lang="ar-SA" sz="3200" dirty="0" err="1" smtClean="0"/>
              <a:t>انطباعاته،نشئته،سلوكه</a:t>
            </a:r>
            <a:r>
              <a:rPr lang="ar-SA" sz="3200" dirty="0" smtClean="0"/>
              <a:t>).</a:t>
            </a:r>
          </a:p>
          <a:p>
            <a:pPr marL="0" indent="0" algn="just">
              <a:buClr>
                <a:srgbClr val="FF0000"/>
              </a:buClr>
              <a:buSzPct val="100000"/>
              <a:buNone/>
            </a:pPr>
            <a:r>
              <a:rPr lang="ar-SA" sz="3200" b="1" dirty="0" smtClean="0"/>
              <a:t>للأسرة دورين مهمين هما :</a:t>
            </a:r>
          </a:p>
          <a:p>
            <a:pPr algn="just"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ar-SA" sz="3200" dirty="0" smtClean="0"/>
              <a:t>دور الاسرة مهم من خلال </a:t>
            </a:r>
            <a:r>
              <a:rPr lang="ar-SA" sz="3200" b="1" dirty="0" smtClean="0"/>
              <a:t>( تنمية الاتجاهات والقيم الايجابية </a:t>
            </a:r>
            <a:r>
              <a:rPr lang="ar-SA" sz="3200" b="1" dirty="0" err="1" smtClean="0"/>
              <a:t>للاطفال</a:t>
            </a:r>
            <a:r>
              <a:rPr lang="ar-SA" sz="3200" b="1" dirty="0" smtClean="0"/>
              <a:t> والشباب عن السياحة وفائدتها على الفرد والمجتمع).</a:t>
            </a:r>
          </a:p>
          <a:p>
            <a:pPr marL="0" indent="0" algn="just">
              <a:buClr>
                <a:srgbClr val="FF0000"/>
              </a:buClr>
              <a:buSzPct val="100000"/>
              <a:buNone/>
            </a:pPr>
            <a:endParaRPr lang="ar-SA" sz="3200" b="1" dirty="0" smtClean="0"/>
          </a:p>
          <a:p>
            <a:pPr algn="just"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ar-SA" sz="3200" dirty="0"/>
              <a:t> </a:t>
            </a:r>
            <a:r>
              <a:rPr lang="ar-SA" sz="3200" b="1" dirty="0" smtClean="0"/>
              <a:t>الدور التربوي </a:t>
            </a:r>
            <a:r>
              <a:rPr lang="ar-SA" sz="3200" dirty="0" smtClean="0"/>
              <a:t>من خلال  اكتساب الافراد كيفية التعامل مع السائحين وحسن استقبالهم ،وعدم الانصهار في ثقافتهم ،اضافة تنمية السلوك الحضاري للمحافظة على المكتسبات السياحية والبيئية.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11894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729</Words>
  <Application>Microsoft Office PowerPoint</Application>
  <PresentationFormat>عرض على الشاشة (3:4)‏</PresentationFormat>
  <Paragraphs>62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تدفق</vt:lpstr>
      <vt:lpstr>الثقافة السياحية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مبادئ الثقافة السياحية</vt:lpstr>
      <vt:lpstr>المؤسسات التي لها دور في خلق الثقافة السياحية </vt:lpstr>
      <vt:lpstr>عرض تقديمي في PowerPoint</vt:lpstr>
      <vt:lpstr>عرض تقديمي في PowerPoint</vt:lpstr>
      <vt:lpstr>عرض تقديمي في PowerPoint</vt:lpstr>
      <vt:lpstr>اتيكيت العمل 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الثقافة السياحية</dc:title>
  <dc:creator>DELL</dc:creator>
  <cp:lastModifiedBy>DELL</cp:lastModifiedBy>
  <cp:revision>1</cp:revision>
  <dcterms:created xsi:type="dcterms:W3CDTF">2015-01-26T09:28:10Z</dcterms:created>
  <dcterms:modified xsi:type="dcterms:W3CDTF">2015-01-26T09:33:00Z</dcterms:modified>
</cp:coreProperties>
</file>