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0"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06/04/36</a:t>
            </a:fld>
            <a:endParaRPr lang="ar-SA">
              <a:solidFill>
                <a:srgbClr val="DBF5F9">
                  <a:shade val="90000"/>
                </a:srgbClr>
              </a:solidFill>
            </a:endParaRPr>
          </a:p>
        </p:txBody>
      </p:sp>
      <p:sp>
        <p:nvSpPr>
          <p:cNvPr id="19" name="عنصر نائب للتذييل 18"/>
          <p:cNvSpPr>
            <a:spLocks noGrp="1"/>
          </p:cNvSpPr>
          <p:nvPr>
            <p:ph type="ftr" sz="quarter" idx="11"/>
          </p:nvPr>
        </p:nvSpPr>
        <p:spPr/>
        <p:txBody>
          <a:bodyPr/>
          <a:lstStyle/>
          <a:p>
            <a:endParaRPr lang="ar-SA">
              <a:solidFill>
                <a:srgbClr val="DBF5F9">
                  <a:shade val="90000"/>
                </a:srgbClr>
              </a:solidFill>
            </a:endParaRPr>
          </a:p>
        </p:txBody>
      </p:sp>
      <p:sp>
        <p:nvSpPr>
          <p:cNvPr id="27" name="عنصر نائب لرقم الشريحة 2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72739385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val="04617B">
                  <a:shade val="90000"/>
                </a:srgb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86026586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val="04617B">
                  <a:shade val="90000"/>
                </a:srgb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63114424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val="04617B">
                  <a:shade val="90000"/>
                </a:srgb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402194528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06/04/36</a:t>
            </a:fld>
            <a:endParaRPr lang="ar-SA">
              <a:solidFill>
                <a:srgbClr val="DBF5F9">
                  <a:shade val="90000"/>
                </a:srgbClr>
              </a:solidFill>
            </a:endParaRPr>
          </a:p>
        </p:txBody>
      </p:sp>
      <p:sp>
        <p:nvSpPr>
          <p:cNvPr id="5" name="عنصر نائب للتذييل 4"/>
          <p:cNvSpPr>
            <a:spLocks noGrp="1"/>
          </p:cNvSpPr>
          <p:nvPr>
            <p:ph type="ftr" sz="quarter" idx="11"/>
          </p:nvPr>
        </p:nvSpPr>
        <p:spPr/>
        <p:txBody>
          <a:bodyPr/>
          <a:lstStyle/>
          <a:p>
            <a:endParaRPr lang="ar-SA">
              <a:solidFill>
                <a:srgbClr val="DBF5F9">
                  <a:shade val="90000"/>
                </a:srgb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381077529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val="04617B">
                  <a:shade val="90000"/>
                </a:srgb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07466148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8" name="عنصر نائب للتذييل 7"/>
          <p:cNvSpPr>
            <a:spLocks noGrp="1"/>
          </p:cNvSpPr>
          <p:nvPr>
            <p:ph type="ftr" sz="quarter" idx="11"/>
          </p:nvPr>
        </p:nvSpPr>
        <p:spPr/>
        <p:txBody>
          <a:bodyPr/>
          <a:lstStyle/>
          <a:p>
            <a:endParaRPr lang="ar-SA">
              <a:solidFill>
                <a:srgbClr val="04617B">
                  <a:shade val="90000"/>
                </a:srgb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65314355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4" name="عنصر نائب للتذييل 3"/>
          <p:cNvSpPr>
            <a:spLocks noGrp="1"/>
          </p:cNvSpPr>
          <p:nvPr>
            <p:ph type="ftr" sz="quarter" idx="11"/>
          </p:nvPr>
        </p:nvSpPr>
        <p:spPr/>
        <p:txBody>
          <a:bodyPr/>
          <a:lstStyle/>
          <a:p>
            <a:endParaRPr lang="ar-SA">
              <a:solidFill>
                <a:srgbClr val="04617B">
                  <a:shade val="90000"/>
                </a:srgb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412408296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3" name="عنصر نائب للتذييل 2"/>
          <p:cNvSpPr>
            <a:spLocks noGrp="1"/>
          </p:cNvSpPr>
          <p:nvPr>
            <p:ph type="ftr" sz="quarter" idx="11"/>
          </p:nvPr>
        </p:nvSpPr>
        <p:spPr/>
        <p:txBody>
          <a:bodyPr/>
          <a:lstStyle/>
          <a:p>
            <a:endParaRPr lang="ar-SA">
              <a:solidFill>
                <a:srgbClr val="04617B">
                  <a:shade val="90000"/>
                </a:srgb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92438184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val="04617B">
                  <a:shade val="90000"/>
                </a:srgb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14189440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6" name="عنصر نائب للتذييل 5"/>
          <p:cNvSpPr>
            <a:spLocks noGrp="1"/>
          </p:cNvSpPr>
          <p:nvPr>
            <p:ph type="ftr" sz="quarter" idx="11"/>
          </p:nvPr>
        </p:nvSpPr>
        <p:spPr/>
        <p:txBody>
          <a:bodyPr/>
          <a:lstStyle/>
          <a:p>
            <a:endParaRPr lang="ar-SA">
              <a:solidFill>
                <a:srgbClr val="04617B">
                  <a:shade val="90000"/>
                </a:srgbClr>
              </a:solidFill>
            </a:endParaRPr>
          </a:p>
        </p:txBody>
      </p:sp>
      <p:sp>
        <p:nvSpPr>
          <p:cNvPr id="7" name="عنصر نائب لرقم الشريحة 6"/>
          <p:cNvSpPr>
            <a:spLocks noGrp="1"/>
          </p:cNvSpPr>
          <p:nvPr>
            <p:ph type="sldNum" sz="quarter" idx="12"/>
          </p:nvPr>
        </p:nvSpPr>
        <p:spPr>
          <a:xfrm>
            <a:off x="8077200" y="6356350"/>
            <a:ext cx="609600" cy="365125"/>
          </a:xfrm>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Tree>
    <p:extLst>
      <p:ext uri="{BB962C8B-B14F-4D97-AF65-F5344CB8AC3E}">
        <p14:creationId xmlns:p14="http://schemas.microsoft.com/office/powerpoint/2010/main" val="395776348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solidFill>
                  <a:srgbClr val="04617B">
                    <a:shade val="90000"/>
                  </a:srgbClr>
                </a:solidFill>
              </a:rPr>
              <a:pPr/>
              <a:t>06/04/36</a:t>
            </a:fld>
            <a:endParaRPr lang="ar-SA">
              <a:solidFill>
                <a:srgbClr val="04617B">
                  <a:shade val="90000"/>
                </a:srgbClr>
              </a:solidFill>
            </a:endParaRPr>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solidFill>
                <a:srgbClr val="04617B">
                  <a:shade val="90000"/>
                </a:srgbClr>
              </a:solidFill>
            </a:endParaRPr>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4152593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405909" y="2348880"/>
            <a:ext cx="6332183" cy="144655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SA" sz="8800" b="1" cap="all" dirty="0" smtClean="0">
                <a:ln/>
                <a:solidFill>
                  <a:srgbClr val="0F6FC6"/>
                </a:solidFill>
                <a:effectLst>
                  <a:outerShdw blurRad="19685" dist="12700" dir="5400000" algn="tl" rotWithShape="0">
                    <a:srgbClr val="0F6FC6">
                      <a:satMod val="130000"/>
                      <a:alpha val="60000"/>
                    </a:srgbClr>
                  </a:outerShdw>
                  <a:reflection blurRad="10000" stA="55000" endPos="48000" dist="500" dir="5400000" sy="-100000" algn="bl" rotWithShape="0"/>
                </a:effectLst>
              </a:rPr>
              <a:t>الاسلام والسياحة</a:t>
            </a:r>
            <a:endParaRPr lang="ar-SA" sz="8800" b="1" cap="all" dirty="0">
              <a:ln/>
              <a:solidFill>
                <a:srgbClr val="0F6FC6"/>
              </a:solidFill>
              <a:effectLst>
                <a:outerShdw blurRad="19685" dist="12700" dir="5400000" algn="tl" rotWithShape="0">
                  <a:srgbClr val="0F6FC6">
                    <a:satMod val="130000"/>
                    <a:alpha val="60000"/>
                  </a:srgbClr>
                </a:outerShdw>
                <a:reflection blurRad="10000" stA="55000" endPos="48000" dist="500" dir="5400000" sy="-100000" algn="bl" rotWithShape="0"/>
              </a:effectLst>
            </a:endParaRPr>
          </a:p>
        </p:txBody>
      </p:sp>
    </p:spTree>
    <p:extLst>
      <p:ext uri="{BB962C8B-B14F-4D97-AF65-F5344CB8AC3E}">
        <p14:creationId xmlns:p14="http://schemas.microsoft.com/office/powerpoint/2010/main" val="376088076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899593" y="2420888"/>
            <a:ext cx="7344815" cy="110799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6600" b="1" cap="all" dirty="0">
                <a:ln w="0"/>
                <a:gradFill flip="none">
                  <a:gsLst>
                    <a:gs pos="0">
                      <a:srgbClr val="0F6FC6">
                        <a:tint val="75000"/>
                        <a:shade val="75000"/>
                        <a:satMod val="170000"/>
                      </a:srgbClr>
                    </a:gs>
                    <a:gs pos="49000">
                      <a:srgbClr val="0F6FC6">
                        <a:tint val="88000"/>
                        <a:shade val="65000"/>
                        <a:satMod val="172000"/>
                      </a:srgbClr>
                    </a:gs>
                    <a:gs pos="50000">
                      <a:srgbClr val="0F6FC6">
                        <a:shade val="65000"/>
                        <a:satMod val="130000"/>
                      </a:srgbClr>
                    </a:gs>
                    <a:gs pos="92000">
                      <a:srgbClr val="0F6FC6">
                        <a:shade val="50000"/>
                        <a:satMod val="120000"/>
                      </a:srgbClr>
                    </a:gs>
                    <a:gs pos="100000">
                      <a:srgbClr val="0F6FC6">
                        <a:shade val="48000"/>
                        <a:satMod val="120000"/>
                      </a:srgbClr>
                    </a:gs>
                  </a:gsLst>
                  <a:lin ang="5400000"/>
                </a:gradFill>
                <a:effectLst>
                  <a:reflection blurRad="12700" stA="50000" endPos="50000" dist="5000" dir="5400000" sy="-100000" rotWithShape="0"/>
                </a:effectLst>
              </a:rPr>
              <a:t>السفر وآدابه في الإسلام</a:t>
            </a:r>
          </a:p>
        </p:txBody>
      </p:sp>
    </p:spTree>
    <p:extLst>
      <p:ext uri="{BB962C8B-B14F-4D97-AF65-F5344CB8AC3E}">
        <p14:creationId xmlns:p14="http://schemas.microsoft.com/office/powerpoint/2010/main" val="233113086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764704"/>
            <a:ext cx="8928992" cy="5976664"/>
          </a:xfrm>
        </p:spPr>
        <p:txBody>
          <a:bodyPr/>
          <a:lstStyle/>
          <a:p>
            <a:pPr marL="0" indent="0">
              <a:buNone/>
            </a:pPr>
            <a:r>
              <a:rPr lang="ar-SA" b="1" dirty="0"/>
              <a:t>ومن الاحكام التي استنبطت تأكيد الإسلام على السفر: </a:t>
            </a:r>
            <a:endParaRPr lang="ar-SA" b="1" dirty="0" smtClean="0"/>
          </a:p>
          <a:p>
            <a:pPr marL="0" indent="0">
              <a:buNone/>
            </a:pPr>
            <a:endParaRPr lang="ar-SA" dirty="0"/>
          </a:p>
          <a:p>
            <a:r>
              <a:rPr lang="ar-SA" dirty="0" smtClean="0"/>
              <a:t>الآثار </a:t>
            </a:r>
            <a:r>
              <a:rPr lang="ar-SA" dirty="0"/>
              <a:t>الايجابيّة التي تعود على المسافر خلال حركته في بلاد الله </a:t>
            </a:r>
            <a:r>
              <a:rPr lang="ar-SA" dirty="0" smtClean="0"/>
              <a:t>الواسعة</a:t>
            </a:r>
            <a:r>
              <a:rPr lang="ar-SA" dirty="0"/>
              <a:t>. </a:t>
            </a:r>
            <a:endParaRPr lang="ar-SA" dirty="0" smtClean="0"/>
          </a:p>
          <a:p>
            <a:pPr marL="0" indent="0">
              <a:buNone/>
            </a:pPr>
            <a:r>
              <a:rPr lang="ar-SA" dirty="0"/>
              <a:t> </a:t>
            </a:r>
            <a:r>
              <a:rPr lang="ar-SA" dirty="0" smtClean="0">
                <a:solidFill>
                  <a:srgbClr val="FF0000"/>
                </a:solidFill>
              </a:rPr>
              <a:t>قُلْ </a:t>
            </a:r>
            <a:r>
              <a:rPr lang="ar-SA" dirty="0">
                <a:solidFill>
                  <a:srgbClr val="FF0000"/>
                </a:solidFill>
              </a:rPr>
              <a:t>سِيرُوا فِي الْأَرْضِ فَانْظُرُوا كَيْفَ بَدَأَ الْخَلْقَ ۚ ثُمَّ اللَّهُ يُنْشِئُ النَّشْأَةَ الْآخِرَةَ ۚ إِنَّ اللَّهَ </a:t>
            </a:r>
            <a:r>
              <a:rPr lang="ar-SA" dirty="0" err="1">
                <a:solidFill>
                  <a:srgbClr val="FF0000"/>
                </a:solidFill>
              </a:rPr>
              <a:t>عَلَىٰ</a:t>
            </a:r>
            <a:r>
              <a:rPr lang="ar-SA" dirty="0">
                <a:solidFill>
                  <a:srgbClr val="FF0000"/>
                </a:solidFill>
              </a:rPr>
              <a:t> كُلِّ شَيْءٍ قَدِيرٌ. </a:t>
            </a:r>
            <a:endParaRPr lang="ar-SA" dirty="0" smtClean="0">
              <a:solidFill>
                <a:srgbClr val="FF0000"/>
              </a:solidFill>
            </a:endParaRPr>
          </a:p>
          <a:p>
            <a:pPr marL="0" indent="0">
              <a:buNone/>
            </a:pPr>
            <a:endParaRPr lang="ar-SA" dirty="0" smtClean="0"/>
          </a:p>
          <a:p>
            <a:r>
              <a:rPr lang="ar-SA" dirty="0" smtClean="0"/>
              <a:t>دراسة </a:t>
            </a:r>
            <a:r>
              <a:rPr lang="ar-SA" dirty="0"/>
              <a:t>الآثار التاريخيّة وأخذ العِبَر من آثار الأقوام السالفة الغابرة، والتفكّر في أسرار الخالق، </a:t>
            </a:r>
            <a:r>
              <a:rPr lang="ar-SA" dirty="0" smtClean="0"/>
              <a:t>لان هذه الدراسة لها </a:t>
            </a:r>
            <a:r>
              <a:rPr lang="ar-SA" b="1" dirty="0" smtClean="0"/>
              <a:t>الأثر العميق </a:t>
            </a:r>
            <a:r>
              <a:rPr lang="ar-SA" b="1" dirty="0"/>
              <a:t>في تنمية القوى الفكريّة والعقليّة </a:t>
            </a:r>
            <a:r>
              <a:rPr lang="ar-SA" b="1" dirty="0" smtClean="0"/>
              <a:t>البشريّة.</a:t>
            </a:r>
          </a:p>
          <a:p>
            <a:pPr marL="0" indent="0">
              <a:buNone/>
            </a:pPr>
            <a:endParaRPr lang="ar-SA" dirty="0" smtClean="0"/>
          </a:p>
          <a:p>
            <a:r>
              <a:rPr lang="ar-SA" b="1" dirty="0" smtClean="0"/>
              <a:t>اكتساب </a:t>
            </a:r>
            <a:r>
              <a:rPr lang="ar-SA" b="1" dirty="0"/>
              <a:t>الإنسان لمزيد من العِلم والخبرة والتجربة </a:t>
            </a:r>
            <a:r>
              <a:rPr lang="ar-SA" b="1" dirty="0" smtClean="0"/>
              <a:t>، من خلال </a:t>
            </a:r>
            <a:r>
              <a:rPr lang="ar-SA" dirty="0" smtClean="0"/>
              <a:t>تعرّفه </a:t>
            </a:r>
            <a:r>
              <a:rPr lang="ar-SA" dirty="0"/>
              <a:t>على آداب وعادات وتقاليد الأمم </a:t>
            </a:r>
            <a:r>
              <a:rPr lang="ar-SA" dirty="0" smtClean="0"/>
              <a:t>الأخرى. </a:t>
            </a:r>
          </a:p>
          <a:p>
            <a:r>
              <a:rPr lang="ar-SA" dirty="0" smtClean="0"/>
              <a:t>إسهام </a:t>
            </a:r>
            <a:r>
              <a:rPr lang="ar-SA" dirty="0"/>
              <a:t>السفر في تقوية سلامة الفرد بدنيّاً وروحيّاً.</a:t>
            </a:r>
          </a:p>
        </p:txBody>
      </p:sp>
    </p:spTree>
    <p:extLst>
      <p:ext uri="{BB962C8B-B14F-4D97-AF65-F5344CB8AC3E}">
        <p14:creationId xmlns:p14="http://schemas.microsoft.com/office/powerpoint/2010/main" val="335376743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692696"/>
            <a:ext cx="8784976" cy="6048672"/>
          </a:xfrm>
        </p:spPr>
        <p:txBody>
          <a:bodyPr>
            <a:normAutofit lnSpcReduction="10000"/>
          </a:bodyPr>
          <a:lstStyle/>
          <a:p>
            <a:pPr marL="0" indent="0">
              <a:buNone/>
            </a:pPr>
            <a:r>
              <a:rPr lang="ar-SA" dirty="0" smtClean="0"/>
              <a:t>يأتي مفهوم السياحة ضمن مصطلح السفر </a:t>
            </a:r>
            <a:r>
              <a:rPr lang="ar-SA" b="1" dirty="0" smtClean="0"/>
              <a:t>....والسفر هو الخروج على قصد قطع مسافة القصر الشرعية فما فوقها .</a:t>
            </a:r>
          </a:p>
          <a:p>
            <a:pPr marL="0" indent="0">
              <a:buNone/>
            </a:pPr>
            <a:r>
              <a:rPr lang="ar-SA" b="1" dirty="0" smtClean="0">
                <a:solidFill>
                  <a:srgbClr val="FF0000"/>
                </a:solidFill>
              </a:rPr>
              <a:t>المذهب الامامي : السفر </a:t>
            </a:r>
            <a:r>
              <a:rPr lang="ar-SA" b="1" dirty="0" smtClean="0"/>
              <a:t>وجوب قصد قطع المسافة الشرعية .</a:t>
            </a:r>
          </a:p>
          <a:p>
            <a:pPr marL="0" indent="0">
              <a:buNone/>
            </a:pPr>
            <a:r>
              <a:rPr lang="ar-SA" b="1" dirty="0" smtClean="0"/>
              <a:t> </a:t>
            </a:r>
          </a:p>
          <a:p>
            <a:pPr marL="0" indent="0">
              <a:buNone/>
            </a:pPr>
            <a:r>
              <a:rPr lang="ar-SA" b="1" dirty="0" smtClean="0">
                <a:solidFill>
                  <a:srgbClr val="FF0000"/>
                </a:solidFill>
              </a:rPr>
              <a:t>المذهب الحنفي </a:t>
            </a:r>
            <a:r>
              <a:rPr lang="ar-SA" b="1" dirty="0" smtClean="0"/>
              <a:t>:قسم السفر الى ثلاث اقسام :</a:t>
            </a:r>
          </a:p>
          <a:p>
            <a:pPr>
              <a:buFont typeface="Wingdings" pitchFamily="2" charset="2"/>
              <a:buChar char="Ø"/>
            </a:pPr>
            <a:r>
              <a:rPr lang="ar-SA" sz="2000" b="1" dirty="0" smtClean="0"/>
              <a:t>سفر طاعة (كالحج والجهاد).</a:t>
            </a:r>
          </a:p>
          <a:p>
            <a:pPr>
              <a:buFont typeface="Wingdings" pitchFamily="2" charset="2"/>
              <a:buChar char="Ø"/>
            </a:pPr>
            <a:r>
              <a:rPr lang="ar-SA" sz="2000" b="1" dirty="0" smtClean="0"/>
              <a:t>سفر مباح (كالتجارة والنزهة).</a:t>
            </a:r>
          </a:p>
          <a:p>
            <a:pPr>
              <a:buFont typeface="Wingdings" pitchFamily="2" charset="2"/>
              <a:buChar char="Ø"/>
            </a:pPr>
            <a:r>
              <a:rPr lang="ar-SA" sz="2000" b="1" dirty="0" smtClean="0"/>
              <a:t>سفر معصية (كقطع الطريق وحج المرأة بلا محرم).</a:t>
            </a:r>
          </a:p>
          <a:p>
            <a:pPr>
              <a:buFont typeface="Wingdings" pitchFamily="2" charset="2"/>
              <a:buChar char="Ø"/>
            </a:pPr>
            <a:endParaRPr lang="ar-SA" sz="2000" b="1" dirty="0" smtClean="0"/>
          </a:p>
          <a:p>
            <a:pPr marL="0" indent="0">
              <a:buNone/>
            </a:pPr>
            <a:r>
              <a:rPr lang="ar-SA" b="1" dirty="0" smtClean="0">
                <a:solidFill>
                  <a:srgbClr val="FF0000"/>
                </a:solidFill>
              </a:rPr>
              <a:t>المذهب المالكي </a:t>
            </a:r>
            <a:r>
              <a:rPr lang="ar-SA" b="1" dirty="0" smtClean="0"/>
              <a:t>: قسم </a:t>
            </a:r>
            <a:r>
              <a:rPr lang="ar-SA" b="1" dirty="0" err="1" smtClean="0"/>
              <a:t>السفرالى</a:t>
            </a:r>
            <a:r>
              <a:rPr lang="ar-SA" b="1" dirty="0" smtClean="0"/>
              <a:t> قسمين:</a:t>
            </a:r>
          </a:p>
          <a:p>
            <a:pPr>
              <a:buClr>
                <a:srgbClr val="FF0000"/>
              </a:buClr>
              <a:buSzPct val="100000"/>
              <a:buFont typeface="Wingdings" pitchFamily="2" charset="2"/>
              <a:buChar char="v"/>
            </a:pPr>
            <a:r>
              <a:rPr lang="ar-SA" sz="2000" b="1" dirty="0" smtClean="0"/>
              <a:t>سفر طلب (رزق او علم او عبادة)</a:t>
            </a:r>
          </a:p>
          <a:p>
            <a:pPr>
              <a:buClr>
                <a:srgbClr val="FF0000"/>
              </a:buClr>
              <a:buSzPct val="100000"/>
              <a:buFont typeface="Wingdings" pitchFamily="2" charset="2"/>
              <a:buChar char="v"/>
            </a:pPr>
            <a:r>
              <a:rPr lang="ar-SA" sz="2000" b="1" dirty="0" smtClean="0"/>
              <a:t>سفر هرب (دين او صيام واجب او خوف)</a:t>
            </a:r>
          </a:p>
          <a:p>
            <a:pPr marL="0" indent="0">
              <a:buClr>
                <a:srgbClr val="FF0000"/>
              </a:buClr>
              <a:buSzPct val="100000"/>
              <a:buNone/>
            </a:pPr>
            <a:endParaRPr lang="ar-SA" sz="2000" b="1" dirty="0" smtClean="0"/>
          </a:p>
          <a:p>
            <a:pPr marL="0" indent="0">
              <a:buClr>
                <a:srgbClr val="FF0000"/>
              </a:buClr>
              <a:buSzPct val="100000"/>
              <a:buNone/>
            </a:pPr>
            <a:r>
              <a:rPr lang="ar-SA" b="1" dirty="0" smtClean="0">
                <a:solidFill>
                  <a:srgbClr val="FF0000"/>
                </a:solidFill>
              </a:rPr>
              <a:t>المذهب الشافعي : </a:t>
            </a:r>
            <a:r>
              <a:rPr lang="ar-SA" b="1" dirty="0" smtClean="0"/>
              <a:t>السفر لرؤية البلاد والتنزه فيها مباح.</a:t>
            </a:r>
          </a:p>
          <a:p>
            <a:pPr marL="0" indent="0">
              <a:buClr>
                <a:srgbClr val="FF0000"/>
              </a:buClr>
              <a:buSzPct val="100000"/>
              <a:buNone/>
            </a:pPr>
            <a:r>
              <a:rPr lang="ar-SA" b="1" dirty="0" smtClean="0">
                <a:solidFill>
                  <a:srgbClr val="FF0000"/>
                </a:solidFill>
              </a:rPr>
              <a:t>المذهب الحنبلي </a:t>
            </a:r>
            <a:r>
              <a:rPr lang="ar-SA" b="1" dirty="0" smtClean="0"/>
              <a:t>:ان السياحة لغير موضع معين مكروه.</a:t>
            </a:r>
          </a:p>
          <a:p>
            <a:pPr marL="0" indent="0">
              <a:buClr>
                <a:srgbClr val="FF0000"/>
              </a:buClr>
              <a:buSzPct val="100000"/>
              <a:buNone/>
            </a:pPr>
            <a:endParaRPr lang="ar-SA" b="1" dirty="0" smtClean="0"/>
          </a:p>
        </p:txBody>
      </p:sp>
    </p:spTree>
    <p:extLst>
      <p:ext uri="{BB962C8B-B14F-4D97-AF65-F5344CB8AC3E}">
        <p14:creationId xmlns:p14="http://schemas.microsoft.com/office/powerpoint/2010/main" val="137454370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76672"/>
            <a:ext cx="8229600" cy="504056"/>
          </a:xfrm>
        </p:spPr>
        <p:txBody>
          <a:bodyPr>
            <a:normAutofit fontScale="90000"/>
          </a:bodyPr>
          <a:lstStyle/>
          <a:p>
            <a:pPr algn="ctr"/>
            <a:r>
              <a:rPr lang="ar-SA" sz="3200" b="1" dirty="0">
                <a:solidFill>
                  <a:srgbClr val="FF0000"/>
                </a:solidFill>
                <a:cs typeface="+mn-cs"/>
              </a:rPr>
              <a:t>أنواع الأسفار في التقسيم الإسلاميّ</a:t>
            </a:r>
          </a:p>
        </p:txBody>
      </p:sp>
      <p:sp>
        <p:nvSpPr>
          <p:cNvPr id="3" name="عنصر نائب للمحتوى 2"/>
          <p:cNvSpPr>
            <a:spLocks noGrp="1"/>
          </p:cNvSpPr>
          <p:nvPr>
            <p:ph idx="1"/>
          </p:nvPr>
        </p:nvSpPr>
        <p:spPr>
          <a:xfrm>
            <a:off x="179512" y="980728"/>
            <a:ext cx="8784976" cy="5688632"/>
          </a:xfrm>
        </p:spPr>
        <p:txBody>
          <a:bodyPr>
            <a:normAutofit/>
          </a:bodyPr>
          <a:lstStyle/>
          <a:p>
            <a:pPr marL="0" indent="0">
              <a:buNone/>
            </a:pPr>
            <a:r>
              <a:rPr lang="ar-SA" dirty="0"/>
              <a:t>يقسّم الإسلام الأسفار النافعة إلى عدّة أقسام:</a:t>
            </a:r>
          </a:p>
          <a:p>
            <a:pPr marL="0" indent="0">
              <a:buNone/>
            </a:pPr>
            <a:r>
              <a:rPr lang="ar-SA" b="1" dirty="0"/>
              <a:t>1 ـ الأسفار الدينيّة: </a:t>
            </a:r>
            <a:r>
              <a:rPr lang="ar-SA" dirty="0"/>
              <a:t>تنقسم الأسفار الدينيّة والمعنويّة إلى عدّة أقسام، من أهمّها</a:t>
            </a:r>
            <a:r>
              <a:rPr lang="ar-SA" dirty="0" smtClean="0"/>
              <a:t>:</a:t>
            </a:r>
          </a:p>
          <a:p>
            <a:pPr marL="0" indent="0">
              <a:buNone/>
            </a:pPr>
            <a:endParaRPr lang="ar-SA" dirty="0"/>
          </a:p>
          <a:p>
            <a:pPr marL="0" indent="0">
              <a:buNone/>
            </a:pPr>
            <a:r>
              <a:rPr lang="ar-SA" dirty="0">
                <a:solidFill>
                  <a:srgbClr val="FF0000"/>
                </a:solidFill>
              </a:rPr>
              <a:t>أ </a:t>
            </a:r>
            <a:r>
              <a:rPr lang="ar-SA" sz="2400" b="1" dirty="0">
                <a:solidFill>
                  <a:srgbClr val="FF0000"/>
                </a:solidFill>
              </a:rPr>
              <a:t>ـ </a:t>
            </a:r>
            <a:r>
              <a:rPr lang="ar-SA" sz="2400" b="1" dirty="0"/>
              <a:t>أسفار الزيارة، كزيارة بيت الله الحرام ( السفر لأداء فريضة الحجّ والعمرة )، وزيارة </a:t>
            </a:r>
            <a:r>
              <a:rPr lang="ar-SA" sz="2400" b="1" dirty="0" smtClean="0"/>
              <a:t>  البقاع </a:t>
            </a:r>
            <a:r>
              <a:rPr lang="ar-SA" sz="2400" b="1" dirty="0"/>
              <a:t>والعتبات المقدّسة، وزيارة قبور الأولياء والصالحين والمؤمنين</a:t>
            </a:r>
            <a:r>
              <a:rPr lang="ar-SA" sz="2400" b="1" dirty="0" smtClean="0"/>
              <a:t>.</a:t>
            </a:r>
            <a:endParaRPr lang="ar-SA" sz="2400" b="1" dirty="0"/>
          </a:p>
          <a:p>
            <a:pPr marL="0" indent="0">
              <a:buNone/>
            </a:pPr>
            <a:r>
              <a:rPr lang="ar-SA" sz="2400" b="1" dirty="0">
                <a:solidFill>
                  <a:srgbClr val="FF0000"/>
                </a:solidFill>
              </a:rPr>
              <a:t>ب ـ السفر لصلة الرحم وزيارة الأقارب والأصدقاء وعيادة المرضى.</a:t>
            </a:r>
          </a:p>
          <a:p>
            <a:pPr marL="0" indent="0">
              <a:buNone/>
            </a:pPr>
            <a:r>
              <a:rPr lang="ar-SA" sz="2400" b="1" dirty="0">
                <a:solidFill>
                  <a:srgbClr val="FF0000"/>
                </a:solidFill>
              </a:rPr>
              <a:t>ج ـ </a:t>
            </a:r>
            <a:r>
              <a:rPr lang="ar-SA" sz="2400" b="1" dirty="0"/>
              <a:t>السفر لنشر الدين وإرشاد الناس، والسفر لإقامة وتعظيم الشعائر الدينيّة.</a:t>
            </a:r>
          </a:p>
          <a:p>
            <a:pPr marL="0" indent="0">
              <a:buNone/>
            </a:pPr>
            <a:r>
              <a:rPr lang="ar-SA" sz="2400" b="1" dirty="0">
                <a:solidFill>
                  <a:srgbClr val="FF0000"/>
                </a:solidFill>
              </a:rPr>
              <a:t>د ـ السفر للتفكّر في آيات الله تعالى، والتعرف على ظواهر الطبيعة من أجل الاعتبار.</a:t>
            </a:r>
          </a:p>
          <a:p>
            <a:pPr marL="0" indent="0">
              <a:buNone/>
            </a:pPr>
            <a:r>
              <a:rPr lang="ar-SA" sz="2400" b="1" dirty="0">
                <a:solidFill>
                  <a:srgbClr val="FF0000"/>
                </a:solidFill>
              </a:rPr>
              <a:t>هـ ـ </a:t>
            </a:r>
            <a:r>
              <a:rPr lang="ar-SA" sz="2400" b="1" dirty="0"/>
              <a:t>السفر للجهاد في سبيل الله </a:t>
            </a:r>
            <a:r>
              <a:rPr lang="ar-SA" sz="2400" b="1" dirty="0" err="1"/>
              <a:t>عزّوجلّ</a:t>
            </a:r>
            <a:r>
              <a:rPr lang="ar-SA" sz="2400" b="1" dirty="0"/>
              <a:t> وإنقاذ المظلومين ومحاربة الظلم والجور.</a:t>
            </a:r>
          </a:p>
          <a:p>
            <a:pPr marL="0" indent="0">
              <a:buNone/>
            </a:pPr>
            <a:r>
              <a:rPr lang="ar-SA" sz="2400" b="1" dirty="0">
                <a:solidFill>
                  <a:srgbClr val="FF0000"/>
                </a:solidFill>
              </a:rPr>
              <a:t>و ـ السفر من أجل الهجرة من المجتمع الظالم الفاسد الذي تتعذّر فيه سُبل الجهاد بالنسبة للفرد المسلم، والذي يخشى فيه على حياته ودينه.</a:t>
            </a:r>
          </a:p>
          <a:p>
            <a:pPr marL="0" indent="0">
              <a:buNone/>
            </a:pPr>
            <a:r>
              <a:rPr lang="ar-SA" sz="2400" b="1" dirty="0">
                <a:solidFill>
                  <a:srgbClr val="FF0000"/>
                </a:solidFill>
              </a:rPr>
              <a:t>ز ـ </a:t>
            </a:r>
            <a:r>
              <a:rPr lang="ar-SA" sz="2400" b="1" dirty="0"/>
              <a:t>السفر لأداء أعمال الخير، كرفد الأيتام ومعونتهم، ومساعدة المستضعفين.</a:t>
            </a:r>
          </a:p>
          <a:p>
            <a:pPr marL="0" indent="0">
              <a:buNone/>
            </a:pPr>
            <a:endParaRPr lang="ar-SA" dirty="0"/>
          </a:p>
        </p:txBody>
      </p:sp>
    </p:spTree>
    <p:extLst>
      <p:ext uri="{BB962C8B-B14F-4D97-AF65-F5344CB8AC3E}">
        <p14:creationId xmlns:p14="http://schemas.microsoft.com/office/powerpoint/2010/main" val="392124201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332656"/>
            <a:ext cx="8856984" cy="6408712"/>
          </a:xfrm>
        </p:spPr>
        <p:txBody>
          <a:bodyPr>
            <a:normAutofit lnSpcReduction="10000"/>
          </a:bodyPr>
          <a:lstStyle/>
          <a:p>
            <a:pPr marL="0" indent="0" algn="just">
              <a:buNone/>
            </a:pPr>
            <a:r>
              <a:rPr lang="ar-SA" sz="2400" dirty="0">
                <a:solidFill>
                  <a:srgbClr val="FF0000"/>
                </a:solidFill>
              </a:rPr>
              <a:t>2 ـ </a:t>
            </a:r>
            <a:r>
              <a:rPr lang="ar-SA" sz="2400" b="1" dirty="0">
                <a:solidFill>
                  <a:srgbClr val="FF0000"/>
                </a:solidFill>
              </a:rPr>
              <a:t>الأسفار العلميّة والتحقيقيّة: </a:t>
            </a:r>
            <a:r>
              <a:rPr lang="ar-SA" sz="2400" dirty="0"/>
              <a:t>السفر </a:t>
            </a:r>
            <a:r>
              <a:rPr lang="ar-SA" sz="2400" b="1" dirty="0"/>
              <a:t>من أجل كسب العلم أو نشره </a:t>
            </a:r>
            <a:r>
              <a:rPr lang="ar-SA" sz="2400" dirty="0"/>
              <a:t>من جملة الأسفار العلميّة، وهذه الأسفار التي تتضمّن أهدافاً دينيّة ومعنويّة ولها هدف </a:t>
            </a:r>
            <a:r>
              <a:rPr lang="ar-SA" sz="2400" dirty="0" smtClean="0"/>
              <a:t>مقدّس التي </a:t>
            </a:r>
            <a:r>
              <a:rPr lang="ar-SA" sz="2400" b="1" dirty="0"/>
              <a:t>تُعدّ في نظر الإسلام عبادة</a:t>
            </a:r>
            <a:r>
              <a:rPr lang="ar-SA" sz="2400" dirty="0"/>
              <a:t>. وقد أكّدت الآيات والروايات على هذا النوع من الأسفار وذكرت له ثواباً كبيراً وأجراً وافراً</a:t>
            </a:r>
            <a:r>
              <a:rPr lang="ar-SA" sz="2400" dirty="0" smtClean="0"/>
              <a:t>.</a:t>
            </a:r>
          </a:p>
          <a:p>
            <a:pPr marL="0" indent="0" algn="just">
              <a:buNone/>
            </a:pPr>
            <a:endParaRPr lang="ar-SA" sz="2400" dirty="0"/>
          </a:p>
          <a:p>
            <a:pPr marL="0" indent="0" algn="just">
              <a:buNone/>
            </a:pPr>
            <a:r>
              <a:rPr lang="ar-SA" sz="2400" dirty="0">
                <a:solidFill>
                  <a:srgbClr val="FF0000"/>
                </a:solidFill>
              </a:rPr>
              <a:t>3</a:t>
            </a:r>
            <a:r>
              <a:rPr lang="ar-SA" sz="2400" b="1" dirty="0">
                <a:solidFill>
                  <a:srgbClr val="FF0000"/>
                </a:solidFill>
              </a:rPr>
              <a:t> ـ الأسفار التجاريّة والاقتصاديّة: </a:t>
            </a:r>
            <a:r>
              <a:rPr lang="ar-SA" sz="2400" dirty="0"/>
              <a:t>وهي الأسفار التي تحصل من </a:t>
            </a:r>
            <a:r>
              <a:rPr lang="ar-SA" sz="2400" b="1" dirty="0"/>
              <a:t>أجل تأمين العيش والتجارة وجَنْي الربح المشروع</a:t>
            </a:r>
            <a:r>
              <a:rPr lang="ar-SA" sz="2400" dirty="0" smtClean="0"/>
              <a:t>.</a:t>
            </a:r>
          </a:p>
          <a:p>
            <a:pPr marL="0" indent="0" algn="just">
              <a:buNone/>
            </a:pPr>
            <a:endParaRPr lang="ar-SA" sz="2400" dirty="0"/>
          </a:p>
          <a:p>
            <a:pPr marL="0" indent="0" algn="just">
              <a:buNone/>
            </a:pPr>
            <a:r>
              <a:rPr lang="ar-SA" sz="2400" b="1" dirty="0">
                <a:solidFill>
                  <a:srgbClr val="FF0000"/>
                </a:solidFill>
              </a:rPr>
              <a:t>4 ـ الأسفار السياحيّة: </a:t>
            </a:r>
            <a:r>
              <a:rPr lang="ar-SA" sz="2400" dirty="0"/>
              <a:t>وهي الأسفار التي تستهدف </a:t>
            </a:r>
            <a:r>
              <a:rPr lang="ar-SA" sz="2400" b="1" dirty="0"/>
              <a:t>مشاهدة الآثار التاريخيّة والتعرّف على ثقافات الأمم الأخرى وآدابها، ومشاهدة مناظر الطبيعة الجميلة وعجائبها</a:t>
            </a:r>
            <a:r>
              <a:rPr lang="ar-SA" sz="2400" dirty="0" smtClean="0"/>
              <a:t>.</a:t>
            </a:r>
          </a:p>
          <a:p>
            <a:pPr marL="0" indent="0" algn="just">
              <a:buNone/>
            </a:pPr>
            <a:endParaRPr lang="ar-SA" sz="2400" dirty="0"/>
          </a:p>
          <a:p>
            <a:pPr marL="0" indent="0" algn="just">
              <a:buNone/>
            </a:pPr>
            <a:r>
              <a:rPr lang="ar-SA" sz="2400" b="1" dirty="0">
                <a:solidFill>
                  <a:srgbClr val="FF0000"/>
                </a:solidFill>
              </a:rPr>
              <a:t>5 ـ الأسفار السياسيّة والدبلوماسيّة: </a:t>
            </a:r>
            <a:r>
              <a:rPr lang="ar-SA" sz="2400" dirty="0"/>
              <a:t>وهي الأسفار التي تحصل من أجل تقوية أمور المسلمين والمجتمع الإسلاميّ، وإقرار الارتباط السياسيّ للمسلمين مع باقي الأمم</a:t>
            </a:r>
            <a:r>
              <a:rPr lang="ar-SA" sz="2400" dirty="0" smtClean="0"/>
              <a:t>.</a:t>
            </a:r>
          </a:p>
          <a:p>
            <a:pPr marL="0" indent="0" algn="just">
              <a:buNone/>
            </a:pPr>
            <a:endParaRPr lang="ar-SA" sz="2400" dirty="0"/>
          </a:p>
          <a:p>
            <a:pPr marL="0" indent="0" algn="just">
              <a:buNone/>
            </a:pPr>
            <a:r>
              <a:rPr lang="ar-SA" sz="2400" b="1" dirty="0">
                <a:solidFill>
                  <a:srgbClr val="FF0000"/>
                </a:solidFill>
              </a:rPr>
              <a:t>6 ـ أسفار النزهة: </a:t>
            </a:r>
            <a:r>
              <a:rPr lang="ar-SA" sz="2400" dirty="0"/>
              <a:t>وهي الأسفار التي تحصل </a:t>
            </a:r>
            <a:r>
              <a:rPr lang="ar-SA" sz="2400" b="1" dirty="0"/>
              <a:t>من أجل ايجاد تغيير في نمط الحياة اليومية الرتيبة،</a:t>
            </a:r>
            <a:r>
              <a:rPr lang="ar-SA" sz="2400" dirty="0"/>
              <a:t> ورفع التعب البدني والروحيّ الذي قد يعرض للإنسان نتيجة الرتابة والعمل المرهق المستمرّ.</a:t>
            </a:r>
          </a:p>
          <a:p>
            <a:pPr marL="0" indent="0" algn="just">
              <a:buNone/>
            </a:pPr>
            <a:endParaRPr lang="ar-SA" sz="2400" dirty="0"/>
          </a:p>
        </p:txBody>
      </p:sp>
    </p:spTree>
    <p:extLst>
      <p:ext uri="{BB962C8B-B14F-4D97-AF65-F5344CB8AC3E}">
        <p14:creationId xmlns:p14="http://schemas.microsoft.com/office/powerpoint/2010/main" val="318324104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420656"/>
          </a:xfrm>
        </p:spPr>
        <p:txBody>
          <a:bodyPr>
            <a:normAutofit fontScale="90000"/>
          </a:bodyPr>
          <a:lstStyle/>
          <a:p>
            <a:pPr algn="ctr"/>
            <a:r>
              <a:rPr lang="ar-SA" sz="3600" b="1" dirty="0">
                <a:latin typeface="+mn-lt"/>
              </a:rPr>
              <a:t>آداب السفر في الإسلام</a:t>
            </a:r>
          </a:p>
        </p:txBody>
      </p:sp>
      <p:sp>
        <p:nvSpPr>
          <p:cNvPr id="3" name="عنصر نائب للمحتوى 2"/>
          <p:cNvSpPr>
            <a:spLocks noGrp="1"/>
          </p:cNvSpPr>
          <p:nvPr>
            <p:ph idx="1"/>
          </p:nvPr>
        </p:nvSpPr>
        <p:spPr>
          <a:xfrm>
            <a:off x="107504" y="1052736"/>
            <a:ext cx="8856984" cy="5688632"/>
          </a:xfrm>
        </p:spPr>
        <p:txBody>
          <a:bodyPr>
            <a:normAutofit lnSpcReduction="10000"/>
          </a:bodyPr>
          <a:lstStyle/>
          <a:p>
            <a:pPr marL="0" indent="0">
              <a:buNone/>
            </a:pPr>
            <a:r>
              <a:rPr lang="ar-SA" dirty="0"/>
              <a:t>وردت في الروايات المنقولة عن أهل البيت عليهم السّلام </a:t>
            </a:r>
            <a:r>
              <a:rPr lang="ar-SA" b="1" dirty="0"/>
              <a:t>جملة من الآداب المتعلّقة بآداب السفر</a:t>
            </a:r>
            <a:r>
              <a:rPr lang="ar-SA" dirty="0"/>
              <a:t>، </a:t>
            </a:r>
            <a:r>
              <a:rPr lang="ar-SA" dirty="0" smtClean="0"/>
              <a:t>منها:</a:t>
            </a:r>
          </a:p>
          <a:p>
            <a:pPr marL="0" indent="0">
              <a:buNone/>
            </a:pPr>
            <a:r>
              <a:rPr lang="ar-SA" b="1" dirty="0">
                <a:solidFill>
                  <a:srgbClr val="FF0000"/>
                </a:solidFill>
              </a:rPr>
              <a:t>1 ـ إعلام </a:t>
            </a:r>
            <a:r>
              <a:rPr lang="ar-SA" b="1" dirty="0" smtClean="0">
                <a:solidFill>
                  <a:srgbClr val="FF0000"/>
                </a:solidFill>
              </a:rPr>
              <a:t>الإخوان :</a:t>
            </a:r>
            <a:endParaRPr lang="ar-SA" b="1" dirty="0">
              <a:solidFill>
                <a:srgbClr val="FF0000"/>
              </a:solidFill>
            </a:endParaRPr>
          </a:p>
          <a:p>
            <a:pPr marL="0" indent="0">
              <a:buNone/>
            </a:pPr>
            <a:r>
              <a:rPr lang="ar-SA" dirty="0"/>
              <a:t>روى </a:t>
            </a:r>
            <a:r>
              <a:rPr lang="ar-SA" dirty="0" err="1"/>
              <a:t>الكليني</a:t>
            </a:r>
            <a:r>
              <a:rPr lang="ar-SA" dirty="0"/>
              <a:t> عن الإمام الصادق عليه السّلام قال: قال النبيّ صلّى الله عليه </a:t>
            </a:r>
            <a:r>
              <a:rPr lang="ar-SA" dirty="0" err="1"/>
              <a:t>وآله</a:t>
            </a:r>
            <a:r>
              <a:rPr lang="ar-SA" dirty="0"/>
              <a:t>: </a:t>
            </a:r>
            <a:r>
              <a:rPr lang="ar-SA" b="1" dirty="0"/>
              <a:t>حقّ على المسلم إذا أراد سفراً أن يُعلِم إخوانَه؛ وحقّ على إخوانهِ إذا قَدِم أن يأتُوه </a:t>
            </a:r>
            <a:r>
              <a:rPr lang="ar-SA" b="1" dirty="0" smtClean="0"/>
              <a:t>.</a:t>
            </a:r>
          </a:p>
          <a:p>
            <a:pPr marL="0" indent="0">
              <a:buNone/>
            </a:pPr>
            <a:endParaRPr lang="ar-SA" b="1" dirty="0" smtClean="0"/>
          </a:p>
          <a:p>
            <a:pPr marL="0" indent="0">
              <a:buNone/>
            </a:pPr>
            <a:r>
              <a:rPr lang="ar-SA" b="1" dirty="0">
                <a:solidFill>
                  <a:srgbClr val="FF0000"/>
                </a:solidFill>
              </a:rPr>
              <a:t>2 ـ الأوقات المستحبّة </a:t>
            </a:r>
            <a:r>
              <a:rPr lang="ar-SA" b="1" dirty="0" smtClean="0">
                <a:solidFill>
                  <a:srgbClr val="FF0000"/>
                </a:solidFill>
              </a:rPr>
              <a:t>للسفر :</a:t>
            </a:r>
            <a:endParaRPr lang="ar-SA" b="1" dirty="0">
              <a:solidFill>
                <a:srgbClr val="FF0000"/>
              </a:solidFill>
            </a:endParaRPr>
          </a:p>
          <a:p>
            <a:pPr marL="0" indent="0">
              <a:buNone/>
            </a:pPr>
            <a:r>
              <a:rPr lang="ar-SA" b="1" dirty="0"/>
              <a:t>روى </a:t>
            </a:r>
            <a:r>
              <a:rPr lang="ar-SA" b="1" dirty="0" err="1"/>
              <a:t>الطبرسيّ</a:t>
            </a:r>
            <a:r>
              <a:rPr lang="ar-SA" b="1" dirty="0"/>
              <a:t> عن الإمام الصادق عليه السّلام </a:t>
            </a:r>
            <a:r>
              <a:rPr lang="ar-SA" b="1" dirty="0">
                <a:solidFill>
                  <a:srgbClr val="FF0000"/>
                </a:solidFill>
              </a:rPr>
              <a:t>قال: مَن أراد سفراً فليُسافِر في يوم السبت، فلو أنّ حَجَراً زال عن جبلٍ في يوم السبت لَردّه الله تعالى إلى مكانه.</a:t>
            </a:r>
          </a:p>
          <a:p>
            <a:pPr marL="0" indent="0">
              <a:buNone/>
            </a:pPr>
            <a:r>
              <a:rPr lang="ar-SA" b="1" dirty="0"/>
              <a:t>ومن تعذّرت عليه الحوائج فليلتمس طلبها يوم الثلاثاء؛ فإنّه اليوم الذي </a:t>
            </a:r>
            <a:r>
              <a:rPr lang="ar-SA" b="1" dirty="0" smtClean="0"/>
              <a:t>ألآنَ </a:t>
            </a:r>
            <a:r>
              <a:rPr lang="ar-SA" b="1" dirty="0"/>
              <a:t>اللهُ فيه الحديدَ </a:t>
            </a:r>
            <a:r>
              <a:rPr lang="ar-SA" b="1" dirty="0" err="1"/>
              <a:t>لدواد</a:t>
            </a:r>
            <a:r>
              <a:rPr lang="ar-SA" b="1" dirty="0"/>
              <a:t> عليه السّلام</a:t>
            </a:r>
            <a:r>
              <a:rPr lang="ar-SA" b="1" dirty="0" smtClean="0"/>
              <a:t>.</a:t>
            </a:r>
          </a:p>
          <a:p>
            <a:pPr marL="0" indent="0" algn="just">
              <a:buNone/>
            </a:pPr>
            <a:r>
              <a:rPr lang="ar-SA" b="1" dirty="0">
                <a:solidFill>
                  <a:schemeClr val="accent6"/>
                </a:solidFill>
              </a:rPr>
              <a:t>الأيام الجيدة للسفر كيوم السبت والثلاثاء والخميس، وتجنب السفر في صبيحة الجمعة قبل صلاتها ويوم الأحد والاثنين والأربعاء وخصوصاً آخر أربعاء من الشهر.</a:t>
            </a:r>
          </a:p>
          <a:p>
            <a:pPr marL="0" indent="0">
              <a:buNone/>
            </a:pPr>
            <a:endParaRPr lang="ar-SA" b="1" dirty="0"/>
          </a:p>
          <a:p>
            <a:pPr marL="0" indent="0">
              <a:buNone/>
            </a:pPr>
            <a:endParaRPr lang="ar-SA" dirty="0"/>
          </a:p>
        </p:txBody>
      </p:sp>
    </p:spTree>
    <p:extLst>
      <p:ext uri="{BB962C8B-B14F-4D97-AF65-F5344CB8AC3E}">
        <p14:creationId xmlns:p14="http://schemas.microsoft.com/office/powerpoint/2010/main" val="140997640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340768"/>
            <a:ext cx="8928992" cy="5400600"/>
          </a:xfrm>
        </p:spPr>
        <p:txBody>
          <a:bodyPr/>
          <a:lstStyle/>
          <a:p>
            <a:pPr marL="0" indent="0">
              <a:buNone/>
            </a:pPr>
            <a:r>
              <a:rPr lang="ar-SA" dirty="0"/>
              <a:t>وروى </a:t>
            </a:r>
            <a:r>
              <a:rPr lang="ar-SA" dirty="0" err="1"/>
              <a:t>الطبرسيّ</a:t>
            </a:r>
            <a:r>
              <a:rPr lang="ar-SA" dirty="0"/>
              <a:t> أنّ أبا أيّوب الخزّاز </a:t>
            </a:r>
            <a:r>
              <a:rPr lang="ar-SA" b="1" dirty="0"/>
              <a:t>سأل الإمامَ الصادق عليه السّلام </a:t>
            </a:r>
            <a:r>
              <a:rPr lang="ar-SA" dirty="0"/>
              <a:t>عن قول الله </a:t>
            </a:r>
            <a:r>
              <a:rPr lang="ar-SA" dirty="0" err="1"/>
              <a:t>عزّوجلّ</a:t>
            </a:r>
            <a:r>
              <a:rPr lang="ar-SA" dirty="0"/>
              <a:t>: « فإذا قُضِيَتِ الصلاةُ فانتَشِروا في الأرضِ وابتَغُوا مِن فَضلِ الله ، فقال: </a:t>
            </a:r>
            <a:r>
              <a:rPr lang="ar-SA" b="1" dirty="0"/>
              <a:t>الصلاة يوم الجمعة، والانتشار يوم السبت</a:t>
            </a:r>
            <a:r>
              <a:rPr lang="ar-SA" b="1" dirty="0" smtClean="0"/>
              <a:t>.</a:t>
            </a:r>
          </a:p>
          <a:p>
            <a:pPr marL="0" indent="0">
              <a:buNone/>
            </a:pPr>
            <a:endParaRPr lang="ar-SA" b="1" dirty="0" smtClean="0"/>
          </a:p>
          <a:p>
            <a:pPr marL="0" indent="0">
              <a:buNone/>
            </a:pPr>
            <a:r>
              <a:rPr lang="ar-SA" b="1" dirty="0">
                <a:solidFill>
                  <a:srgbClr val="FF0000"/>
                </a:solidFill>
              </a:rPr>
              <a:t>3 ـ افتتاح السفر بالصدقة</a:t>
            </a:r>
          </a:p>
          <a:p>
            <a:pPr marL="0" indent="0">
              <a:buNone/>
            </a:pPr>
            <a:r>
              <a:rPr lang="ar-SA" b="1" dirty="0"/>
              <a:t>روى الصدوق عن الحلبي، عن أبي عبدالله الصادق عليه السّلام، قال: </a:t>
            </a:r>
            <a:r>
              <a:rPr lang="ar-SA" b="1" dirty="0">
                <a:solidFill>
                  <a:srgbClr val="FF0000"/>
                </a:solidFill>
              </a:rPr>
              <a:t>افتتحْ سَفَركَ بالصَّدقة، واقرأ آية الكرسيّ إذا بدا لك </a:t>
            </a:r>
            <a:r>
              <a:rPr lang="ar-SA" b="1" dirty="0" smtClean="0"/>
              <a:t>.</a:t>
            </a:r>
            <a:endParaRPr lang="ar-SA" b="1" dirty="0"/>
          </a:p>
          <a:p>
            <a:pPr marL="0" indent="0">
              <a:buNone/>
            </a:pPr>
            <a:r>
              <a:rPr lang="ar-SA" b="1" dirty="0"/>
              <a:t>وروى </a:t>
            </a:r>
            <a:r>
              <a:rPr lang="ar-SA" b="1" dirty="0" err="1"/>
              <a:t>الطبرسيّ</a:t>
            </a:r>
            <a:r>
              <a:rPr lang="ar-SA" b="1" dirty="0"/>
              <a:t> عن </a:t>
            </a:r>
            <a:r>
              <a:rPr lang="ar-SA" b="1" dirty="0" smtClean="0"/>
              <a:t>عبدالرحمن </a:t>
            </a:r>
            <a:r>
              <a:rPr lang="ar-SA" b="1" dirty="0"/>
              <a:t>بن الحجّاج، عن الإمام الصادق عليه السّلام، </a:t>
            </a:r>
            <a:r>
              <a:rPr lang="ar-SA" b="1" dirty="0">
                <a:solidFill>
                  <a:srgbClr val="FF0000"/>
                </a:solidFill>
              </a:rPr>
              <a:t>قال: تَصدَّقْ واخرُجْ أيَّ يومٍ شئتَ </a:t>
            </a:r>
            <a:r>
              <a:rPr lang="ar-SA" b="1" dirty="0" smtClean="0">
                <a:solidFill>
                  <a:srgbClr val="FF0000"/>
                </a:solidFill>
              </a:rPr>
              <a:t>.</a:t>
            </a:r>
            <a:endParaRPr lang="ar-SA" b="1" dirty="0">
              <a:solidFill>
                <a:srgbClr val="FF0000"/>
              </a:solidFill>
            </a:endParaRPr>
          </a:p>
          <a:p>
            <a:pPr marL="0" indent="0">
              <a:buNone/>
            </a:pPr>
            <a:endParaRPr lang="ar-SA" b="1" dirty="0"/>
          </a:p>
        </p:txBody>
      </p:sp>
    </p:spTree>
    <p:extLst>
      <p:ext uri="{BB962C8B-B14F-4D97-AF65-F5344CB8AC3E}">
        <p14:creationId xmlns:p14="http://schemas.microsoft.com/office/powerpoint/2010/main" val="154731129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836712"/>
            <a:ext cx="8856984" cy="5487888"/>
          </a:xfrm>
        </p:spPr>
        <p:txBody>
          <a:bodyPr/>
          <a:lstStyle/>
          <a:p>
            <a:pPr marL="0" indent="0" algn="just">
              <a:buNone/>
            </a:pPr>
            <a:r>
              <a:rPr lang="ar-SA" sz="3200" b="1" dirty="0">
                <a:solidFill>
                  <a:srgbClr val="FF0000"/>
                </a:solidFill>
              </a:rPr>
              <a:t>4 ـ في الدعاء عند السفر</a:t>
            </a:r>
          </a:p>
          <a:p>
            <a:pPr marL="0" indent="0" algn="just">
              <a:buNone/>
            </a:pPr>
            <a:r>
              <a:rPr lang="ar-SA" sz="2800" b="1" dirty="0"/>
              <a:t>روى </a:t>
            </a:r>
            <a:r>
              <a:rPr lang="ar-SA" sz="2800" b="1" dirty="0" err="1"/>
              <a:t>الطبرسيّ</a:t>
            </a:r>
            <a:r>
              <a:rPr lang="ar-SA" sz="2800" b="1" dirty="0"/>
              <a:t> عن رسول الله صلّى الله عليه </a:t>
            </a:r>
            <a:r>
              <a:rPr lang="ar-SA" sz="2800" b="1" dirty="0" err="1"/>
              <a:t>وآله</a:t>
            </a:r>
            <a:r>
              <a:rPr lang="ar-SA" sz="2800" b="1" dirty="0"/>
              <a:t> أنّه قال: ما استخلفَ رجلٌ على أهله بخلافةٍ أفضل من ركعتَين يركعهما إذا أراد الخروج إلى سفره، ويقول عند التوديع: « </a:t>
            </a:r>
            <a:r>
              <a:rPr lang="ar-SA" sz="2800" b="1" dirty="0">
                <a:solidFill>
                  <a:srgbClr val="FF0000"/>
                </a:solidFill>
              </a:rPr>
              <a:t>اللهمَّ إنّي أستودعُكَ اليومَ دِيني ونفسي ومالي وأهلي وولدي وجيراني وأهل حُزانتي </a:t>
            </a:r>
            <a:r>
              <a:rPr lang="ar-SA" sz="2800" b="1" dirty="0" smtClean="0">
                <a:solidFill>
                  <a:srgbClr val="FF0000"/>
                </a:solidFill>
              </a:rPr>
              <a:t>، الشاهد </a:t>
            </a:r>
            <a:r>
              <a:rPr lang="ar-SA" sz="2800" b="1" dirty="0">
                <a:solidFill>
                  <a:srgbClr val="FF0000"/>
                </a:solidFill>
              </a:rPr>
              <a:t>منّا والغائب، وجميعَ ما أنعمتَ به عليَّ. اللهمَّ اجعَلْنا في كَنَفِكَ ومَنْعِك </a:t>
            </a:r>
            <a:r>
              <a:rPr lang="ar-SA" sz="2800" b="1" dirty="0" err="1">
                <a:solidFill>
                  <a:srgbClr val="FF0000"/>
                </a:solidFill>
              </a:rPr>
              <a:t>وعياذِك</a:t>
            </a:r>
            <a:r>
              <a:rPr lang="ar-SA" sz="2800" b="1" dirty="0">
                <a:solidFill>
                  <a:srgbClr val="FF0000"/>
                </a:solidFill>
              </a:rPr>
              <a:t> وعزِّك. عَزَّ جارُك، وجَلّ ثناؤك، وامتنع عائذُك، ولا إله غيرُك. توكّلتُ على الحيّ الذي لا يموت، الله الذي لم يتّخذ ولداً، ولم يكن له شريكٌ في المُلك، ولم يكن له وليٌّ من الذُّلّ وكَبِّره تكبيراً. الله أكبر كبيراً، والحمدُ لله كثيراً، وسُبحان الله بُكرةً </a:t>
            </a:r>
            <a:r>
              <a:rPr lang="ar-SA" sz="2800" b="1" dirty="0" smtClean="0">
                <a:solidFill>
                  <a:srgbClr val="FF0000"/>
                </a:solidFill>
              </a:rPr>
              <a:t>وأصيلاً</a:t>
            </a:r>
            <a:r>
              <a:rPr lang="ar-SA" sz="2800" b="1" dirty="0"/>
              <a:t>. </a:t>
            </a:r>
            <a:endParaRPr lang="ar-SA" dirty="0">
              <a:solidFill>
                <a:srgbClr val="FF0000"/>
              </a:solidFill>
            </a:endParaRPr>
          </a:p>
        </p:txBody>
      </p:sp>
    </p:spTree>
    <p:extLst>
      <p:ext uri="{BB962C8B-B14F-4D97-AF65-F5344CB8AC3E}">
        <p14:creationId xmlns:p14="http://schemas.microsoft.com/office/powerpoint/2010/main" val="253186073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just"/>
            <a:r>
              <a:rPr lang="ar-SA" sz="3600" dirty="0" smtClean="0"/>
              <a:t>روى </a:t>
            </a:r>
            <a:r>
              <a:rPr lang="ar-SA" sz="3600" dirty="0" err="1" smtClean="0"/>
              <a:t>الطبرسّي</a:t>
            </a:r>
            <a:r>
              <a:rPr lang="ar-SA" sz="3600" dirty="0" smtClean="0"/>
              <a:t> </a:t>
            </a:r>
            <a:r>
              <a:rPr lang="ar-SA" sz="3600" dirty="0"/>
              <a:t>عن أبي ربيع الشاميّ، قال: كنّا عند </a:t>
            </a:r>
            <a:r>
              <a:rPr lang="ar-SA" sz="3600" dirty="0">
                <a:solidFill>
                  <a:schemeClr val="accent6"/>
                </a:solidFill>
              </a:rPr>
              <a:t>أبي عبدالله ( الصادق ) عليه السّلام </a:t>
            </a:r>
            <a:r>
              <a:rPr lang="ar-SA" sz="3600" dirty="0"/>
              <a:t>والبيت غاصٌّ بأهله، فقال عليه السّلام: </a:t>
            </a:r>
            <a:r>
              <a:rPr lang="ar-SA" sz="3600" dirty="0">
                <a:solidFill>
                  <a:srgbClr val="FF0000"/>
                </a:solidFill>
              </a:rPr>
              <a:t>ليس منّا من لم يُحسن صُحبةَ مَن صَحِبَه، ومُرافقةَ مَن رافَقَه، ومُمالَحةَ مَن مالَحَه، ومخالقةَ مَن خالقه </a:t>
            </a:r>
            <a:r>
              <a:rPr lang="ar-SA" sz="3600" dirty="0">
                <a:solidFill>
                  <a:schemeClr val="accent6"/>
                </a:solidFill>
              </a:rPr>
              <a:t>.</a:t>
            </a:r>
          </a:p>
          <a:p>
            <a:endParaRPr lang="ar-SA" dirty="0"/>
          </a:p>
        </p:txBody>
      </p:sp>
    </p:spTree>
    <p:extLst>
      <p:ext uri="{BB962C8B-B14F-4D97-AF65-F5344CB8AC3E}">
        <p14:creationId xmlns:p14="http://schemas.microsoft.com/office/powerpoint/2010/main" val="269925607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844824"/>
            <a:ext cx="8229600" cy="4479776"/>
          </a:xfrm>
        </p:spPr>
        <p:txBody>
          <a:bodyPr/>
          <a:lstStyle/>
          <a:p>
            <a:pPr marL="0" indent="0">
              <a:buNone/>
            </a:pPr>
            <a:r>
              <a:rPr lang="ar-SA" b="1" dirty="0">
                <a:solidFill>
                  <a:srgbClr val="FF0000"/>
                </a:solidFill>
              </a:rPr>
              <a:t>6 ـ كراهية الوحدة في </a:t>
            </a:r>
            <a:r>
              <a:rPr lang="ar-SA" b="1" dirty="0" smtClean="0">
                <a:solidFill>
                  <a:srgbClr val="FF0000"/>
                </a:solidFill>
              </a:rPr>
              <a:t>السفر:</a:t>
            </a:r>
            <a:endParaRPr lang="ar-SA" b="1" dirty="0">
              <a:solidFill>
                <a:srgbClr val="FF0000"/>
              </a:solidFill>
            </a:endParaRPr>
          </a:p>
          <a:p>
            <a:pPr marL="0" indent="0">
              <a:buNone/>
            </a:pPr>
            <a:r>
              <a:rPr lang="ar-SA" dirty="0"/>
              <a:t>روى </a:t>
            </a:r>
            <a:r>
              <a:rPr lang="ar-SA" dirty="0" err="1"/>
              <a:t>الطبرسي</a:t>
            </a:r>
            <a:r>
              <a:rPr lang="ar-SA" dirty="0"/>
              <a:t> عن الإمام الصادق عليه السّلام، قال: قال رسول الله صلّى الله عليه </a:t>
            </a:r>
            <a:r>
              <a:rPr lang="ar-SA" dirty="0" err="1"/>
              <a:t>وآله</a:t>
            </a:r>
            <a:r>
              <a:rPr lang="ar-SA" dirty="0"/>
              <a:t>:</a:t>
            </a:r>
          </a:p>
          <a:p>
            <a:pPr marL="0" indent="0">
              <a:buNone/>
            </a:pPr>
            <a:r>
              <a:rPr lang="ar-SA" dirty="0"/>
              <a:t>ألا أُنبئكم بشرّ الناس ؟</a:t>
            </a:r>
          </a:p>
          <a:p>
            <a:pPr marL="0" indent="0">
              <a:buNone/>
            </a:pPr>
            <a:r>
              <a:rPr lang="ar-SA" dirty="0"/>
              <a:t>قالوا: بلى، يا رسول الله.</a:t>
            </a:r>
          </a:p>
          <a:p>
            <a:pPr marL="0" indent="0">
              <a:buNone/>
            </a:pPr>
            <a:r>
              <a:rPr lang="ar-SA" dirty="0"/>
              <a:t>قال: مَن سافر وحدَه، ومنع رِفدْ، وضَرَب عبدَه </a:t>
            </a:r>
          </a:p>
          <a:p>
            <a:pPr marL="0" indent="0">
              <a:buNone/>
            </a:pPr>
            <a:endParaRPr lang="ar-SA" dirty="0"/>
          </a:p>
        </p:txBody>
      </p:sp>
    </p:spTree>
    <p:extLst>
      <p:ext uri="{BB962C8B-B14F-4D97-AF65-F5344CB8AC3E}">
        <p14:creationId xmlns:p14="http://schemas.microsoft.com/office/powerpoint/2010/main" val="242726457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836712"/>
            <a:ext cx="8229600" cy="1010376"/>
          </a:xfrm>
        </p:spPr>
        <p:txBody>
          <a:bodyPr>
            <a:noAutofit/>
          </a:bodyPr>
          <a:lstStyle/>
          <a:p>
            <a:pPr algn="just"/>
            <a:r>
              <a:rPr lang="ar-SA" sz="2800" b="1" dirty="0" smtClean="0"/>
              <a:t>اعتنى الاسلام بالسياح الى درجة فرض لهم نصيب من الزكاة المفروضة  على المسلمين اذا انقطعوا عن اهاليهم وارضهم ومالهم .</a:t>
            </a:r>
            <a:br>
              <a:rPr lang="ar-SA" sz="2800" b="1" dirty="0" smtClean="0"/>
            </a:br>
            <a:r>
              <a:rPr lang="ar-SA" sz="2800" b="1" dirty="0" smtClean="0"/>
              <a:t>وتأتي هذه العناية عن ضمن عناية ابن السبيل.</a:t>
            </a:r>
            <a:endParaRPr lang="ar-SA" sz="2800" b="1" dirty="0"/>
          </a:p>
        </p:txBody>
      </p:sp>
      <p:sp>
        <p:nvSpPr>
          <p:cNvPr id="3" name="عنصر نائب للمحتوى 2"/>
          <p:cNvSpPr>
            <a:spLocks noGrp="1"/>
          </p:cNvSpPr>
          <p:nvPr>
            <p:ph idx="1"/>
          </p:nvPr>
        </p:nvSpPr>
        <p:spPr/>
        <p:txBody>
          <a:bodyPr/>
          <a:lstStyle/>
          <a:p>
            <a:pPr marL="0" indent="0">
              <a:buClr>
                <a:srgbClr val="FF0000"/>
              </a:buClr>
              <a:buSzPct val="100000"/>
              <a:buNone/>
            </a:pPr>
            <a:r>
              <a:rPr lang="ar-SA" sz="2800" dirty="0" smtClean="0"/>
              <a:t>حث الاسلام على السفر والسير في الارض </a:t>
            </a:r>
            <a:r>
              <a:rPr lang="ar-SA" sz="2800" b="1" dirty="0" smtClean="0"/>
              <a:t>لعدة اسباب ابرزها</a:t>
            </a:r>
            <a:r>
              <a:rPr lang="ar-SA" sz="2800" dirty="0" smtClean="0"/>
              <a:t>:</a:t>
            </a:r>
          </a:p>
          <a:p>
            <a:pPr marL="0" indent="0">
              <a:buClr>
                <a:srgbClr val="FF0000"/>
              </a:buClr>
              <a:buSzPct val="100000"/>
              <a:buNone/>
            </a:pPr>
            <a:endParaRPr lang="ar-SA" sz="2800" dirty="0" smtClean="0"/>
          </a:p>
          <a:p>
            <a:pPr>
              <a:buClr>
                <a:srgbClr val="FF0000"/>
              </a:buClr>
              <a:buSzPct val="100000"/>
              <a:buFont typeface="Wingdings" pitchFamily="2" charset="2"/>
              <a:buChar char="Ø"/>
            </a:pPr>
            <a:r>
              <a:rPr lang="ar-SA" b="1" dirty="0" smtClean="0">
                <a:solidFill>
                  <a:srgbClr val="0070C0"/>
                </a:solidFill>
              </a:rPr>
              <a:t>السفر لطلب الرزق والكسب في الارض.</a:t>
            </a:r>
          </a:p>
          <a:p>
            <a:pPr>
              <a:buClr>
                <a:srgbClr val="FF0000"/>
              </a:buClr>
              <a:buSzPct val="100000"/>
              <a:buFont typeface="Wingdings" pitchFamily="2" charset="2"/>
              <a:buChar char="Ø"/>
            </a:pPr>
            <a:r>
              <a:rPr lang="ar-SA" b="1" dirty="0" smtClean="0">
                <a:solidFill>
                  <a:srgbClr val="0070C0"/>
                </a:solidFill>
              </a:rPr>
              <a:t>السفر لطلب العلم .</a:t>
            </a:r>
          </a:p>
          <a:p>
            <a:pPr>
              <a:buClr>
                <a:srgbClr val="FF0000"/>
              </a:buClr>
              <a:buSzPct val="100000"/>
              <a:buFont typeface="Wingdings" pitchFamily="2" charset="2"/>
              <a:buChar char="Ø"/>
            </a:pPr>
            <a:r>
              <a:rPr lang="ar-SA" b="1" dirty="0" smtClean="0">
                <a:solidFill>
                  <a:srgbClr val="0070C0"/>
                </a:solidFill>
              </a:rPr>
              <a:t>السفر للجهاد في سبيل الله من اجل اعلاء كلمة الحق على الباطل.</a:t>
            </a:r>
          </a:p>
          <a:p>
            <a:pPr>
              <a:buClr>
                <a:srgbClr val="FF0000"/>
              </a:buClr>
              <a:buSzPct val="100000"/>
              <a:buFont typeface="Wingdings" pitchFamily="2" charset="2"/>
              <a:buChar char="Ø"/>
            </a:pPr>
            <a:r>
              <a:rPr lang="ar-SA" b="1" dirty="0" smtClean="0">
                <a:solidFill>
                  <a:srgbClr val="0070C0"/>
                </a:solidFill>
              </a:rPr>
              <a:t>السفر من اجل الترويح عن النفس ، مع الابتعاد عن المحرمات .</a:t>
            </a:r>
          </a:p>
          <a:p>
            <a:pPr>
              <a:buClr>
                <a:srgbClr val="FF0000"/>
              </a:buClr>
              <a:buSzPct val="100000"/>
              <a:buFont typeface="Wingdings" pitchFamily="2" charset="2"/>
              <a:buChar char="Ø"/>
            </a:pPr>
            <a:r>
              <a:rPr lang="ar-SA" b="1" dirty="0" smtClean="0">
                <a:solidFill>
                  <a:srgbClr val="0070C0"/>
                </a:solidFill>
              </a:rPr>
              <a:t>السفر للحج من اجل اتمام فرائض الاسلام.</a:t>
            </a:r>
            <a:endParaRPr lang="ar-SA" b="1" dirty="0">
              <a:solidFill>
                <a:srgbClr val="0070C0"/>
              </a:solidFill>
            </a:endParaRPr>
          </a:p>
          <a:p>
            <a:pPr>
              <a:buFont typeface="Wingdings" pitchFamily="2" charset="2"/>
              <a:buChar char="Ø"/>
            </a:pPr>
            <a:endParaRPr lang="ar-SA" dirty="0"/>
          </a:p>
        </p:txBody>
      </p:sp>
    </p:spTree>
    <p:extLst>
      <p:ext uri="{BB962C8B-B14F-4D97-AF65-F5344CB8AC3E}">
        <p14:creationId xmlns:p14="http://schemas.microsoft.com/office/powerpoint/2010/main" val="233858870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559896"/>
          </a:xfrm>
        </p:spPr>
        <p:txBody>
          <a:bodyPr/>
          <a:lstStyle/>
          <a:p>
            <a:pPr marL="0" indent="0">
              <a:buNone/>
            </a:pPr>
            <a:r>
              <a:rPr lang="ar-SA" b="1" dirty="0">
                <a:solidFill>
                  <a:srgbClr val="FF0000"/>
                </a:solidFill>
              </a:rPr>
              <a:t>7 ـ في الدعاء عند نزول منزل</a:t>
            </a:r>
          </a:p>
          <a:p>
            <a:pPr marL="0" indent="0">
              <a:buNone/>
            </a:pPr>
            <a:r>
              <a:rPr lang="ar-SA" dirty="0"/>
              <a:t>روى </a:t>
            </a:r>
            <a:r>
              <a:rPr lang="ar-SA" dirty="0" err="1"/>
              <a:t>الطبرسيّ</a:t>
            </a:r>
            <a:r>
              <a:rPr lang="ar-SA" dirty="0"/>
              <a:t> أنّ النبيّ صلّى الله عليه </a:t>
            </a:r>
            <a:r>
              <a:rPr lang="ar-SA" dirty="0" err="1"/>
              <a:t>وآله</a:t>
            </a:r>
            <a:r>
              <a:rPr lang="ar-SA" dirty="0"/>
              <a:t> قال لعليّ عليه السّلام: يا عليّ، إذا نزلتَ منزلاً فقُل: « ربِّ أنزِلْني مُنزَلاً مُبارَكاً وأنتَ خيرُ المُنزِلين   </a:t>
            </a:r>
            <a:r>
              <a:rPr lang="ar-SA" dirty="0" smtClean="0"/>
              <a:t>.</a:t>
            </a:r>
          </a:p>
          <a:p>
            <a:pPr marL="0" indent="0">
              <a:buNone/>
            </a:pPr>
            <a:endParaRPr lang="ar-SA" dirty="0"/>
          </a:p>
          <a:p>
            <a:pPr marL="0" indent="0">
              <a:buNone/>
            </a:pPr>
            <a:endParaRPr lang="ar-SA" dirty="0"/>
          </a:p>
          <a:p>
            <a:pPr marL="0" indent="0">
              <a:buNone/>
            </a:pPr>
            <a:r>
              <a:rPr lang="ar-SA" b="1" dirty="0">
                <a:solidFill>
                  <a:srgbClr val="FF0000"/>
                </a:solidFill>
              </a:rPr>
              <a:t>8 ـ في الدعاء عند الرجوع من </a:t>
            </a:r>
            <a:r>
              <a:rPr lang="ar-SA" b="1" dirty="0" smtClean="0">
                <a:solidFill>
                  <a:srgbClr val="FF0000"/>
                </a:solidFill>
              </a:rPr>
              <a:t>السفر</a:t>
            </a:r>
            <a:endParaRPr lang="ar-SA" b="1" dirty="0">
              <a:solidFill>
                <a:srgbClr val="FF0000"/>
              </a:solidFill>
            </a:endParaRPr>
          </a:p>
          <a:p>
            <a:pPr marL="0" indent="0">
              <a:buNone/>
            </a:pPr>
            <a:r>
              <a:rPr lang="ar-SA" dirty="0"/>
              <a:t>روي عن النبيّ صلّى الله عليه </a:t>
            </a:r>
            <a:r>
              <a:rPr lang="ar-SA" dirty="0" err="1"/>
              <a:t>وآله</a:t>
            </a:r>
            <a:r>
              <a:rPr lang="ar-SA" dirty="0"/>
              <a:t> أنّه قال ـ لمّا رجع من خيبر:</a:t>
            </a:r>
          </a:p>
          <a:p>
            <a:pPr marL="0" indent="0">
              <a:buNone/>
            </a:pPr>
            <a:r>
              <a:rPr lang="ar-SA" dirty="0"/>
              <a:t>« </a:t>
            </a:r>
            <a:r>
              <a:rPr lang="ar-SA" dirty="0" err="1"/>
              <a:t>آئبون</a:t>
            </a:r>
            <a:r>
              <a:rPr lang="ar-SA" dirty="0"/>
              <a:t> تائبون إن شاء الله، عابدون راكعون ساجدون لربّنا حامدون. اللهمَّ لك الحمدُ على حِفظكَ إيّايَ في سَفَري وحَضَري. </a:t>
            </a:r>
            <a:endParaRPr lang="ar-SA" dirty="0" smtClean="0"/>
          </a:p>
          <a:p>
            <a:pPr marL="0" indent="0">
              <a:buNone/>
            </a:pPr>
            <a:r>
              <a:rPr lang="ar-SA" dirty="0" smtClean="0"/>
              <a:t>اللهمَّ </a:t>
            </a:r>
            <a:r>
              <a:rPr lang="ar-SA" dirty="0"/>
              <a:t>اجْعَل أوبَتي هذه مباركةً ميمونةً مقرونةً نَصُوحاً تُوجب لي بها السعادةَ الأبديّة يا أرحم الراحمين</a:t>
            </a:r>
          </a:p>
          <a:p>
            <a:endParaRPr lang="ar-SA" dirty="0"/>
          </a:p>
        </p:txBody>
      </p:sp>
    </p:spTree>
    <p:extLst>
      <p:ext uri="{BB962C8B-B14F-4D97-AF65-F5344CB8AC3E}">
        <p14:creationId xmlns:p14="http://schemas.microsoft.com/office/powerpoint/2010/main" val="325600298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367528"/>
            <a:ext cx="8229600" cy="1781552"/>
          </a:xfrm>
        </p:spPr>
        <p:txBody>
          <a:bodyPr/>
          <a:lstStyle/>
          <a:p>
            <a:pPr algn="just"/>
            <a:r>
              <a:rPr lang="ar-SA" sz="3600" b="1" dirty="0" smtClean="0">
                <a:solidFill>
                  <a:srgbClr val="FF0000"/>
                </a:solidFill>
              </a:rPr>
              <a:t>سؤال: </a:t>
            </a:r>
          </a:p>
          <a:p>
            <a:pPr marL="0" indent="0" algn="just">
              <a:buNone/>
            </a:pPr>
            <a:r>
              <a:rPr lang="ar-SA" b="1" dirty="0" smtClean="0"/>
              <a:t>وردت في الروايات المنقولة عن اهل البيت عليهم السلام جملة من الآداب المتعلقة بالسفر والتي </a:t>
            </a:r>
            <a:r>
              <a:rPr lang="ar-SA" b="1" dirty="0" err="1" smtClean="0"/>
              <a:t>دعى</a:t>
            </a:r>
            <a:r>
              <a:rPr lang="ar-SA" b="1" dirty="0" smtClean="0"/>
              <a:t> الاسلام اليها..... وضح ذلك بالتفصيل؟؟</a:t>
            </a:r>
            <a:endParaRPr lang="ar-SA" b="1" dirty="0"/>
          </a:p>
        </p:txBody>
      </p:sp>
    </p:spTree>
    <p:extLst>
      <p:ext uri="{BB962C8B-B14F-4D97-AF65-F5344CB8AC3E}">
        <p14:creationId xmlns:p14="http://schemas.microsoft.com/office/powerpoint/2010/main" val="159833234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924712"/>
          </a:xfrm>
        </p:spPr>
        <p:txBody>
          <a:bodyPr/>
          <a:lstStyle/>
          <a:p>
            <a:pPr algn="ctr"/>
            <a:r>
              <a:rPr lang="ar-SA" b="1" dirty="0" smtClean="0"/>
              <a:t>فن اتيكيت العمل</a:t>
            </a:r>
            <a:endParaRPr lang="ar-SA" b="1" dirty="0"/>
          </a:p>
        </p:txBody>
      </p:sp>
      <p:sp>
        <p:nvSpPr>
          <p:cNvPr id="3" name="عنصر نائب للمحتوى 2"/>
          <p:cNvSpPr>
            <a:spLocks noGrp="1"/>
          </p:cNvSpPr>
          <p:nvPr>
            <p:ph idx="1"/>
          </p:nvPr>
        </p:nvSpPr>
        <p:spPr>
          <a:xfrm>
            <a:off x="107504" y="1628800"/>
            <a:ext cx="8928992" cy="4695800"/>
          </a:xfrm>
        </p:spPr>
        <p:txBody>
          <a:bodyPr>
            <a:normAutofit/>
          </a:bodyPr>
          <a:lstStyle/>
          <a:p>
            <a:r>
              <a:rPr lang="ar-SA" sz="3600" b="1" dirty="0" smtClean="0">
                <a:solidFill>
                  <a:srgbClr val="FF0000"/>
                </a:solidFill>
              </a:rPr>
              <a:t>سؤال : </a:t>
            </a:r>
          </a:p>
          <a:p>
            <a:r>
              <a:rPr lang="ar-SA" sz="3200" b="1" dirty="0" smtClean="0"/>
              <a:t>ما مدى أهمية السلوك الجيد في العمل ؟</a:t>
            </a:r>
          </a:p>
          <a:p>
            <a:r>
              <a:rPr lang="ar-SA" sz="3200" b="1" dirty="0" smtClean="0"/>
              <a:t>وهل اتقان الوظيفة فقط هو الاهم ؟</a:t>
            </a:r>
          </a:p>
          <a:p>
            <a:endParaRPr lang="ar-SA" sz="3200" b="1" dirty="0"/>
          </a:p>
        </p:txBody>
      </p:sp>
      <p:pic>
        <p:nvPicPr>
          <p:cNvPr id="1026" name="Picture 2" descr="C:\Users\DELL\Desktop\medium_12382899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4149080"/>
            <a:ext cx="4557464" cy="259228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DELL\Desktop\7113462243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2960" y="4149080"/>
            <a:ext cx="4443536" cy="25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896425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420656"/>
          </a:xfrm>
        </p:spPr>
        <p:txBody>
          <a:bodyPr>
            <a:normAutofit fontScale="90000"/>
          </a:bodyPr>
          <a:lstStyle/>
          <a:p>
            <a:pPr algn="r"/>
            <a:r>
              <a:rPr lang="ar-SA" sz="5400" b="1" dirty="0" smtClean="0"/>
              <a:t>الجواب:</a:t>
            </a:r>
            <a:endParaRPr lang="ar-SA" sz="5400" b="1" dirty="0"/>
          </a:p>
        </p:txBody>
      </p:sp>
      <p:sp>
        <p:nvSpPr>
          <p:cNvPr id="3" name="عنصر نائب للمحتوى 2"/>
          <p:cNvSpPr>
            <a:spLocks noGrp="1"/>
          </p:cNvSpPr>
          <p:nvPr>
            <p:ph idx="1"/>
          </p:nvPr>
        </p:nvSpPr>
        <p:spPr>
          <a:xfrm>
            <a:off x="179512" y="1052736"/>
            <a:ext cx="8964488" cy="5271864"/>
          </a:xfrm>
        </p:spPr>
        <p:txBody>
          <a:bodyPr/>
          <a:lstStyle/>
          <a:p>
            <a:r>
              <a:rPr lang="ar-SA" b="1" dirty="0" smtClean="0"/>
              <a:t>السلوك الجيد هو جزء أساسي من اتقان العمل </a:t>
            </a:r>
            <a:r>
              <a:rPr lang="ar-SA" dirty="0" smtClean="0"/>
              <a:t>،وحتى في العمل المنفرد هناك دائما فرص للاتصال بالآخرين ، فاهتمامك بالأخرين ومعاملتهم بصورة جيدة يعتبر حجر الاساس في السلوك الجيد ، </a:t>
            </a:r>
            <a:r>
              <a:rPr lang="ar-SA" b="1" dirty="0" smtClean="0"/>
              <a:t>ويتسبب سوء السلوك في العمل بفقدان الترقية او منصب ارقى .</a:t>
            </a:r>
          </a:p>
          <a:p>
            <a:pPr marL="0" indent="0">
              <a:buNone/>
            </a:pPr>
            <a:r>
              <a:rPr lang="ar-SA" b="1" dirty="0" smtClean="0">
                <a:solidFill>
                  <a:schemeClr val="accent6"/>
                </a:solidFill>
              </a:rPr>
              <a:t> ويجب على كل موظف في شركة ما او مجموعة شركات سواء كانت سياحية ام عام ان يتصرف كسفير لشركته .</a:t>
            </a:r>
          </a:p>
          <a:p>
            <a:pPr marL="0" indent="0">
              <a:buNone/>
            </a:pPr>
            <a:r>
              <a:rPr lang="ar-SA" b="1" dirty="0" smtClean="0"/>
              <a:t> كذلك الطالب في كلية العلوم السياحية عليه ان يتصرف مع الاخرين كسفير للسياحة </a:t>
            </a:r>
            <a:endParaRPr lang="ar-SA" b="1" dirty="0"/>
          </a:p>
        </p:txBody>
      </p:sp>
      <p:pic>
        <p:nvPicPr>
          <p:cNvPr id="2050" name="Picture 2" descr="C:\Users\DELL\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293096"/>
            <a:ext cx="4716015" cy="25649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1" name="Picture 3" descr="C:\Users\DELL\Desktop\49b71b62-8e64-4322-9260-a87a0ca2dfbf.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4293096"/>
            <a:ext cx="4392488" cy="25922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92751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204864"/>
            <a:ext cx="8229600" cy="1584176"/>
          </a:xfrm>
        </p:spPr>
        <p:txBody>
          <a:bodyPr>
            <a:normAutofit/>
          </a:bodyPr>
          <a:lstStyle/>
          <a:p>
            <a:pPr marL="0" indent="0">
              <a:buNone/>
            </a:pPr>
            <a:r>
              <a:rPr lang="ar-SA" sz="6000" dirty="0" smtClean="0"/>
              <a:t>           </a:t>
            </a:r>
            <a:r>
              <a:rPr lang="ar-SA" sz="7200" b="1" dirty="0" smtClean="0">
                <a:solidFill>
                  <a:srgbClr val="FF0000"/>
                </a:solidFill>
              </a:rPr>
              <a:t>شاكرا اصغائكم</a:t>
            </a:r>
            <a:endParaRPr lang="ar-SA" sz="6000" b="1" dirty="0">
              <a:solidFill>
                <a:srgbClr val="FF0000"/>
              </a:solidFill>
            </a:endParaRPr>
          </a:p>
        </p:txBody>
      </p:sp>
    </p:spTree>
    <p:extLst>
      <p:ext uri="{BB962C8B-B14F-4D97-AF65-F5344CB8AC3E}">
        <p14:creationId xmlns:p14="http://schemas.microsoft.com/office/powerpoint/2010/main" val="12746033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13651" y="2204864"/>
            <a:ext cx="8316700" cy="1862048"/>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11500" b="1" cap="all" dirty="0" smtClean="0">
                <a:ln w="0"/>
                <a:gradFill flip="none">
                  <a:gsLst>
                    <a:gs pos="0">
                      <a:srgbClr val="0F6FC6">
                        <a:tint val="75000"/>
                        <a:shade val="75000"/>
                        <a:satMod val="170000"/>
                      </a:srgbClr>
                    </a:gs>
                    <a:gs pos="49000">
                      <a:srgbClr val="0F6FC6">
                        <a:tint val="88000"/>
                        <a:shade val="65000"/>
                        <a:satMod val="172000"/>
                      </a:srgbClr>
                    </a:gs>
                    <a:gs pos="50000">
                      <a:srgbClr val="0F6FC6">
                        <a:shade val="65000"/>
                        <a:satMod val="130000"/>
                      </a:srgbClr>
                    </a:gs>
                    <a:gs pos="92000">
                      <a:srgbClr val="0F6FC6">
                        <a:shade val="50000"/>
                        <a:satMod val="120000"/>
                      </a:srgbClr>
                    </a:gs>
                    <a:gs pos="100000">
                      <a:srgbClr val="0F6FC6">
                        <a:shade val="48000"/>
                        <a:satMod val="120000"/>
                      </a:srgbClr>
                    </a:gs>
                  </a:gsLst>
                  <a:lin ang="5400000"/>
                </a:gradFill>
                <a:effectLst>
                  <a:reflection blurRad="12700" stA="50000" endPos="50000" dist="5000" dir="5400000" sy="-100000" rotWithShape="0"/>
                </a:effectLst>
              </a:rPr>
              <a:t>الثقافة والسياحة </a:t>
            </a:r>
            <a:endParaRPr lang="ar-SA" sz="11500" b="1" cap="all" dirty="0">
              <a:ln w="0"/>
              <a:gradFill flip="none">
                <a:gsLst>
                  <a:gs pos="0">
                    <a:srgbClr val="0F6FC6">
                      <a:tint val="75000"/>
                      <a:shade val="75000"/>
                      <a:satMod val="170000"/>
                    </a:srgbClr>
                  </a:gs>
                  <a:gs pos="49000">
                    <a:srgbClr val="0F6FC6">
                      <a:tint val="88000"/>
                      <a:shade val="65000"/>
                      <a:satMod val="172000"/>
                    </a:srgbClr>
                  </a:gs>
                  <a:gs pos="50000">
                    <a:srgbClr val="0F6FC6">
                      <a:shade val="65000"/>
                      <a:satMod val="130000"/>
                    </a:srgbClr>
                  </a:gs>
                  <a:gs pos="92000">
                    <a:srgbClr val="0F6FC6">
                      <a:shade val="50000"/>
                      <a:satMod val="120000"/>
                    </a:srgbClr>
                  </a:gs>
                  <a:gs pos="100000">
                    <a:srgbClr val="0F6FC6">
                      <a:shade val="48000"/>
                      <a:satMod val="120000"/>
                    </a:srgb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205484287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rPr>
              <a:t>الثقافة والسياحة</a:t>
            </a:r>
            <a:endParaRPr lang="ar-SA" b="1" dirty="0">
              <a:solidFill>
                <a:srgbClr val="FF0000"/>
              </a:solidFill>
            </a:endParaRPr>
          </a:p>
        </p:txBody>
      </p:sp>
      <p:sp>
        <p:nvSpPr>
          <p:cNvPr id="3" name="عنصر نائب للمحتوى 2"/>
          <p:cNvSpPr>
            <a:spLocks noGrp="1"/>
          </p:cNvSpPr>
          <p:nvPr>
            <p:ph idx="1"/>
          </p:nvPr>
        </p:nvSpPr>
        <p:spPr/>
        <p:txBody>
          <a:bodyPr/>
          <a:lstStyle/>
          <a:p>
            <a:pPr marL="0" indent="0">
              <a:buNone/>
            </a:pPr>
            <a:r>
              <a:rPr lang="ar-SA" dirty="0" smtClean="0"/>
              <a:t>هنالك ثلاث انواع من الثقافات المختلفة ذات الصلة بالسياحة وهي كالاتي:</a:t>
            </a:r>
          </a:p>
          <a:p>
            <a:pPr marL="0" indent="0">
              <a:buNone/>
            </a:pPr>
            <a:endParaRPr lang="ar-SA" dirty="0" smtClean="0"/>
          </a:p>
          <a:p>
            <a:pPr>
              <a:buFont typeface="Wingdings" pitchFamily="2" charset="2"/>
              <a:buChar char="v"/>
            </a:pPr>
            <a:r>
              <a:rPr lang="ar-SA" sz="3600" dirty="0"/>
              <a:t> </a:t>
            </a:r>
            <a:r>
              <a:rPr lang="ar-SA" sz="3600" dirty="0" smtClean="0"/>
              <a:t>ثقافة البلد المضيف  (</a:t>
            </a:r>
            <a:r>
              <a:rPr lang="en-US" sz="3600" dirty="0" smtClean="0"/>
              <a:t>Host Culture</a:t>
            </a:r>
            <a:r>
              <a:rPr lang="ar-SA" sz="3600" dirty="0" smtClean="0"/>
              <a:t>)</a:t>
            </a:r>
          </a:p>
          <a:p>
            <a:pPr>
              <a:buFont typeface="Wingdings" pitchFamily="2" charset="2"/>
              <a:buChar char="v"/>
            </a:pPr>
            <a:r>
              <a:rPr lang="ar-SA" sz="3600" dirty="0" smtClean="0"/>
              <a:t>ثقافة السائح (</a:t>
            </a:r>
            <a:r>
              <a:rPr lang="en-US" sz="3600" dirty="0"/>
              <a:t>Tourist </a:t>
            </a:r>
            <a:r>
              <a:rPr lang="en-US" sz="3600" dirty="0" smtClean="0"/>
              <a:t>Culture</a:t>
            </a:r>
            <a:r>
              <a:rPr lang="ar-SA" sz="3600" dirty="0" smtClean="0"/>
              <a:t>)</a:t>
            </a:r>
          </a:p>
          <a:p>
            <a:pPr>
              <a:buFont typeface="Wingdings" pitchFamily="2" charset="2"/>
              <a:buChar char="v"/>
            </a:pPr>
            <a:r>
              <a:rPr lang="ar-SA" sz="3600" dirty="0" smtClean="0"/>
              <a:t>الثقافة العرضية (</a:t>
            </a:r>
            <a:r>
              <a:rPr lang="en-US" sz="3600" dirty="0" smtClean="0"/>
              <a:t>Residual Culture</a:t>
            </a:r>
            <a:r>
              <a:rPr lang="ar-SA" sz="3600" dirty="0" smtClean="0"/>
              <a:t>)</a:t>
            </a:r>
            <a:endParaRPr lang="ar-SA" sz="3600" dirty="0"/>
          </a:p>
        </p:txBody>
      </p:sp>
    </p:spTree>
    <p:extLst>
      <p:ext uri="{BB962C8B-B14F-4D97-AF65-F5344CB8AC3E}">
        <p14:creationId xmlns:p14="http://schemas.microsoft.com/office/powerpoint/2010/main" val="237883855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836712"/>
            <a:ext cx="8856984" cy="5904656"/>
          </a:xfrm>
        </p:spPr>
        <p:txBody>
          <a:bodyPr/>
          <a:lstStyle/>
          <a:p>
            <a:pPr marL="0" indent="0" algn="ctr">
              <a:buNone/>
            </a:pPr>
            <a:r>
              <a:rPr lang="ar-SA" sz="3600" b="1" dirty="0" smtClean="0"/>
              <a:t>ثقافة البلد المضيف : </a:t>
            </a:r>
          </a:p>
          <a:p>
            <a:pPr marL="0" indent="0">
              <a:buNone/>
            </a:pPr>
            <a:r>
              <a:rPr lang="ar-SA" dirty="0" smtClean="0"/>
              <a:t>تظهر ثقافة البلد من خلال </a:t>
            </a:r>
          </a:p>
          <a:p>
            <a:r>
              <a:rPr lang="ar-SA" dirty="0" smtClean="0"/>
              <a:t>الخدمات المقدمة للسائح.</a:t>
            </a:r>
          </a:p>
          <a:p>
            <a:pPr>
              <a:buFont typeface="Wingdings" pitchFamily="2" charset="2"/>
              <a:buChar char="ü"/>
            </a:pPr>
            <a:r>
              <a:rPr lang="ar-SA" dirty="0" smtClean="0"/>
              <a:t>التسهيلات السياحية </a:t>
            </a:r>
          </a:p>
          <a:p>
            <a:pPr>
              <a:buFont typeface="Wingdings" pitchFamily="2" charset="2"/>
              <a:buChar char="ü"/>
            </a:pPr>
            <a:r>
              <a:rPr lang="ar-SA" dirty="0" smtClean="0"/>
              <a:t>المواقع الطبيعية (حدائق ، محمية)</a:t>
            </a:r>
          </a:p>
          <a:p>
            <a:pPr marL="0" indent="0">
              <a:buNone/>
            </a:pPr>
            <a:r>
              <a:rPr lang="ar-SA" dirty="0"/>
              <a:t> </a:t>
            </a:r>
            <a:r>
              <a:rPr lang="ar-SA" b="1" dirty="0" smtClean="0"/>
              <a:t>غالبا البلدان المضيف التي تعتمد على السياحة تكون احرص على رعاية الضيف</a:t>
            </a:r>
          </a:p>
          <a:p>
            <a:pPr marL="0" indent="0">
              <a:buNone/>
            </a:pPr>
            <a:r>
              <a:rPr lang="ar-SA" b="1" dirty="0" smtClean="0"/>
              <a:t>من خلال تقديم افضل الخدمات </a:t>
            </a:r>
          </a:p>
          <a:p>
            <a:pPr marL="0" indent="0">
              <a:buNone/>
            </a:pPr>
            <a:r>
              <a:rPr lang="ar-SA" b="1" dirty="0"/>
              <a:t> </a:t>
            </a:r>
            <a:endParaRPr lang="ar-SA" b="1" dirty="0" smtClean="0"/>
          </a:p>
          <a:p>
            <a:pPr marL="0" indent="0">
              <a:buNone/>
            </a:pPr>
            <a:r>
              <a:rPr lang="ar-SA" b="1" dirty="0" smtClean="0">
                <a:solidFill>
                  <a:srgbClr val="FF0000"/>
                </a:solidFill>
              </a:rPr>
              <a:t>لن تكون المجتمعات المضيفة للسياح قادرة على النمو والازدهار الا بانتهاج سياسات وخطط </a:t>
            </a:r>
            <a:r>
              <a:rPr lang="ar-SA" b="1" dirty="0" err="1" smtClean="0">
                <a:solidFill>
                  <a:srgbClr val="FF0000"/>
                </a:solidFill>
              </a:rPr>
              <a:t>ستراتيجية</a:t>
            </a:r>
            <a:r>
              <a:rPr lang="ar-SA" b="1" dirty="0" smtClean="0">
                <a:solidFill>
                  <a:srgbClr val="FF0000"/>
                </a:solidFill>
              </a:rPr>
              <a:t> في تقديم افضل الخدمات للسائح</a:t>
            </a:r>
          </a:p>
        </p:txBody>
      </p:sp>
    </p:spTree>
    <p:extLst>
      <p:ext uri="{BB962C8B-B14F-4D97-AF65-F5344CB8AC3E}">
        <p14:creationId xmlns:p14="http://schemas.microsoft.com/office/powerpoint/2010/main" val="85963241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764704"/>
            <a:ext cx="8928992" cy="5976664"/>
          </a:xfrm>
        </p:spPr>
        <p:txBody>
          <a:bodyPr/>
          <a:lstStyle/>
          <a:p>
            <a:r>
              <a:rPr lang="ar-SA" b="1" dirty="0" smtClean="0"/>
              <a:t>لماذا ثقافات البلد المضيف للسياح تكون غير ساكنه ؟</a:t>
            </a:r>
          </a:p>
          <a:p>
            <a:pPr marL="0" indent="0">
              <a:buNone/>
            </a:pPr>
            <a:r>
              <a:rPr lang="ar-SA" dirty="0" smtClean="0"/>
              <a:t>وذلك بحكم تلاقي ثقافات السياح والمسافرين الذين يقصدونها ولان هذه الثقافات المتلاحمة تكون متنوعة ومتجددة فأنها تعد واحدة من المنافع التي تقدمها السياحة للمجتمعات المضيفة.</a:t>
            </a:r>
          </a:p>
          <a:p>
            <a:pPr marL="0" indent="0">
              <a:buNone/>
            </a:pPr>
            <a:r>
              <a:rPr lang="ar-SA" dirty="0"/>
              <a:t> </a:t>
            </a:r>
            <a:r>
              <a:rPr lang="ar-SA" dirty="0" smtClean="0"/>
              <a:t>مثال : </a:t>
            </a:r>
          </a:p>
          <a:p>
            <a:pPr marL="0" indent="0">
              <a:buNone/>
            </a:pPr>
            <a:endParaRPr lang="ar-SA" dirty="0" smtClean="0"/>
          </a:p>
          <a:p>
            <a:pPr marL="0" indent="0" algn="ctr">
              <a:buNone/>
            </a:pPr>
            <a:r>
              <a:rPr lang="ar-SA" dirty="0"/>
              <a:t> </a:t>
            </a:r>
            <a:r>
              <a:rPr lang="ar-SA" dirty="0" smtClean="0"/>
              <a:t>  </a:t>
            </a:r>
            <a:r>
              <a:rPr lang="ar-SA" dirty="0" smtClean="0">
                <a:cs typeface="PT Bold Dusky" pitchFamily="2" charset="-78"/>
              </a:rPr>
              <a:t>ثقافات شرقية                                    ثقافات غربية </a:t>
            </a:r>
          </a:p>
          <a:p>
            <a:pPr marL="0" indent="0" algn="ctr">
              <a:buNone/>
            </a:pPr>
            <a:endParaRPr lang="ar-SA" dirty="0">
              <a:cs typeface="PT Bold Dusky" pitchFamily="2" charset="-78"/>
            </a:endParaRPr>
          </a:p>
          <a:p>
            <a:pPr marL="0" indent="0" algn="ctr">
              <a:buNone/>
            </a:pPr>
            <a:endParaRPr lang="ar-SA" dirty="0" smtClean="0">
              <a:cs typeface="PT Bold Dusky" pitchFamily="2" charset="-78"/>
            </a:endParaRPr>
          </a:p>
          <a:p>
            <a:pPr marL="0" indent="0" algn="ctr">
              <a:buNone/>
            </a:pPr>
            <a:r>
              <a:rPr lang="ar-SA" dirty="0" smtClean="0">
                <a:cs typeface="PT Bold Dusky" pitchFamily="2" charset="-78"/>
              </a:rPr>
              <a:t>ان تأثير الثقافات او التأثير الاجتماعي لا يتحقق بمستوى عالي في ظل تساوي الثقافات ،وانما يتحقق التأثير عندما تكون الثقافات مختلفة اختلافا كبيرا</a:t>
            </a:r>
            <a:endParaRPr lang="ar-SA" dirty="0">
              <a:cs typeface="PT Bold Dusky" pitchFamily="2" charset="-78"/>
            </a:endParaRPr>
          </a:p>
        </p:txBody>
      </p:sp>
      <p:sp>
        <p:nvSpPr>
          <p:cNvPr id="4" name="سهم إلى اليسار واليمين 3"/>
          <p:cNvSpPr/>
          <p:nvPr/>
        </p:nvSpPr>
        <p:spPr>
          <a:xfrm>
            <a:off x="3131840" y="3068960"/>
            <a:ext cx="2592288" cy="129614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prstClr val="white"/>
              </a:solidFill>
            </a:endParaRPr>
          </a:p>
        </p:txBody>
      </p:sp>
    </p:spTree>
    <p:extLst>
      <p:ext uri="{BB962C8B-B14F-4D97-AF65-F5344CB8AC3E}">
        <p14:creationId xmlns:p14="http://schemas.microsoft.com/office/powerpoint/2010/main" val="19796301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wipe(down)">
                                      <p:cBhvr>
                                        <p:cTn id="13" dur="500"/>
                                        <p:tgtEl>
                                          <p:spTgt spid="3">
                                            <p:txEl>
                                              <p:pRg st="4" end="4"/>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wipe(down)">
                                      <p:cBhvr>
                                        <p:cTn id="1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703912"/>
          </a:xfrm>
        </p:spPr>
        <p:txBody>
          <a:bodyPr/>
          <a:lstStyle/>
          <a:p>
            <a:pPr algn="ctr"/>
            <a:r>
              <a:rPr lang="ar-SA" b="1" dirty="0" smtClean="0"/>
              <a:t>ثقافة السائح :</a:t>
            </a:r>
          </a:p>
          <a:p>
            <a:pPr marL="0" indent="0">
              <a:buNone/>
            </a:pPr>
            <a:r>
              <a:rPr lang="ar-SA" dirty="0"/>
              <a:t> </a:t>
            </a:r>
            <a:r>
              <a:rPr lang="ar-SA" dirty="0" smtClean="0">
                <a:solidFill>
                  <a:srgbClr val="FF0000"/>
                </a:solidFill>
              </a:rPr>
              <a:t>تبنى ثقافة السائح وفقاً للأنشطة المقدمة في جهة القصد السياحي .</a:t>
            </a:r>
          </a:p>
          <a:p>
            <a:pPr marL="0" indent="0">
              <a:buNone/>
            </a:pPr>
            <a:r>
              <a:rPr lang="ar-SA" sz="3600" b="1" dirty="0" smtClean="0"/>
              <a:t>مثلا </a:t>
            </a:r>
            <a:r>
              <a:rPr lang="ar-SA" sz="3600" dirty="0" smtClean="0"/>
              <a:t>:  اذا كانت النشاطات فيها قدراً عالياً من اللهو والمتعة والاستجمام فأن هذه الانشطة تشجع السائح الذي يسعى للهو والاستجمام.</a:t>
            </a:r>
          </a:p>
          <a:p>
            <a:pPr marL="0" indent="0">
              <a:buNone/>
            </a:pPr>
            <a:r>
              <a:rPr lang="ar-SA" sz="3600" dirty="0" smtClean="0"/>
              <a:t>اما اذا كانت الانشطة انشطة علمية فأن روادها  يكونون من الذين يسعون الى اكتساب المعرفة والمنهجية العلمية ، وبالتالي اختلفت اراء السياح.</a:t>
            </a:r>
          </a:p>
          <a:p>
            <a:pPr marL="0" indent="0">
              <a:buNone/>
            </a:pPr>
            <a:endParaRPr lang="ar-SA" dirty="0"/>
          </a:p>
          <a:p>
            <a:pPr marL="0" indent="0">
              <a:buNone/>
            </a:pPr>
            <a:endParaRPr lang="ar-SA" dirty="0" smtClean="0"/>
          </a:p>
          <a:p>
            <a:pPr marL="0" indent="0">
              <a:buNone/>
            </a:pPr>
            <a:endParaRPr lang="ar-SA" dirty="0"/>
          </a:p>
        </p:txBody>
      </p:sp>
      <p:pic>
        <p:nvPicPr>
          <p:cNvPr id="2050" name="Picture 2" descr="C:\Users\DELL\Desktop\0471508931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9750" y="5013176"/>
            <a:ext cx="5524500" cy="1800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961937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2151504"/>
            <a:ext cx="7221488" cy="1349504"/>
          </a:xfrm>
        </p:spPr>
        <p:txBody>
          <a:bodyPr>
            <a:noAutofit/>
          </a:bodyPr>
          <a:lstStyle/>
          <a:p>
            <a:pPr marL="0" indent="0" algn="ctr">
              <a:buNone/>
            </a:pPr>
            <a:r>
              <a:rPr lang="ar-SA" sz="6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السياحة </a:t>
            </a:r>
            <a:r>
              <a:rPr lang="ar-SA"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في القرآن </a:t>
            </a:r>
            <a:r>
              <a:rPr lang="ar-SA" sz="6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الكريم</a:t>
            </a:r>
            <a:endParaRPr lang="ar-SA"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91067275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935480"/>
            <a:ext cx="8229600" cy="2357616"/>
          </a:xfrm>
        </p:spPr>
        <p:txBody>
          <a:bodyPr/>
          <a:lstStyle/>
          <a:p>
            <a:pPr algn="just"/>
            <a:r>
              <a:rPr lang="ar-SA" sz="4400" dirty="0"/>
              <a:t>ان عدم قدرة المجتمعات المضيفة على ان تصبح جزءاً من ثقافة السائح ، قد يؤدي الى ردود فعل سلبية على المجتمع والسائح.</a:t>
            </a:r>
          </a:p>
          <a:p>
            <a:endParaRPr lang="ar-SA" dirty="0"/>
          </a:p>
        </p:txBody>
      </p:sp>
    </p:spTree>
    <p:extLst>
      <p:ext uri="{BB962C8B-B14F-4D97-AF65-F5344CB8AC3E}">
        <p14:creationId xmlns:p14="http://schemas.microsoft.com/office/powerpoint/2010/main" val="237693377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764704"/>
            <a:ext cx="8856984" cy="5904656"/>
          </a:xfrm>
        </p:spPr>
        <p:txBody>
          <a:bodyPr/>
          <a:lstStyle/>
          <a:p>
            <a:r>
              <a:rPr lang="ar-SA" sz="3200" b="1" dirty="0" smtClean="0"/>
              <a:t>الثقافة العرضية :</a:t>
            </a:r>
          </a:p>
          <a:p>
            <a:pPr marL="0" indent="0">
              <a:buNone/>
            </a:pPr>
            <a:r>
              <a:rPr lang="ar-SA" sz="3200" dirty="0" smtClean="0">
                <a:solidFill>
                  <a:srgbClr val="FF0000"/>
                </a:solidFill>
              </a:rPr>
              <a:t>هي ثقافة تنشأ في غير مواضعها الطبيعية .</a:t>
            </a:r>
          </a:p>
          <a:p>
            <a:pPr marL="0" indent="0" algn="ctr">
              <a:buNone/>
            </a:pPr>
            <a:r>
              <a:rPr lang="ar-SA" sz="3200" b="1" dirty="0" smtClean="0">
                <a:solidFill>
                  <a:srgbClr val="FF0000"/>
                </a:solidFill>
              </a:rPr>
              <a:t>تتكون الثقافة العرضية من (عادات + تقاليد +المعايير </a:t>
            </a:r>
            <a:r>
              <a:rPr lang="ar-SA" sz="3200" b="1" dirty="0" err="1" smtClean="0">
                <a:solidFill>
                  <a:srgbClr val="FF0000"/>
                </a:solidFill>
              </a:rPr>
              <a:t>التشغيليه</a:t>
            </a:r>
            <a:r>
              <a:rPr lang="ar-SA" sz="3200" b="1" dirty="0" smtClean="0">
                <a:solidFill>
                  <a:srgbClr val="FF0000"/>
                </a:solidFill>
              </a:rPr>
              <a:t>)</a:t>
            </a:r>
          </a:p>
          <a:p>
            <a:pPr marL="0" indent="0" algn="ctr">
              <a:buNone/>
            </a:pPr>
            <a:r>
              <a:rPr lang="ar-SA" sz="3200" b="1" dirty="0" smtClean="0">
                <a:solidFill>
                  <a:srgbClr val="FF0000"/>
                </a:solidFill>
              </a:rPr>
              <a:t>يمكن الحديث عن العادات والتقاليد من خلال الثقافة </a:t>
            </a:r>
          </a:p>
          <a:p>
            <a:pPr marL="0" indent="0" algn="just">
              <a:buNone/>
            </a:pPr>
            <a:r>
              <a:rPr lang="ar-SA" sz="3200" b="1" dirty="0" smtClean="0">
                <a:effectLst>
                  <a:outerShdw blurRad="38100" dist="38100" dir="2700000" algn="tl">
                    <a:srgbClr val="000000">
                      <a:alpha val="43137"/>
                    </a:srgbClr>
                  </a:outerShdw>
                </a:effectLst>
              </a:rPr>
              <a:t>العادات : </a:t>
            </a:r>
          </a:p>
          <a:p>
            <a:pPr marL="0" indent="0" algn="just">
              <a:buNone/>
            </a:pPr>
            <a:r>
              <a:rPr lang="ar-SA" sz="3200" b="1" dirty="0" smtClean="0">
                <a:solidFill>
                  <a:srgbClr val="FF0000"/>
                </a:solidFill>
              </a:rPr>
              <a:t>هي سلوك حسي متكرر متوارث اجتماعيا وينقل اجتماعيا ويعلم اجتماعيا قد يكون فرديا او قد تكون جماعية.</a:t>
            </a:r>
          </a:p>
          <a:p>
            <a:pPr marL="0" indent="0">
              <a:buNone/>
            </a:pPr>
            <a:r>
              <a:rPr lang="ar-SA" sz="3200" b="1" dirty="0" smtClean="0"/>
              <a:t>التقاليد: </a:t>
            </a:r>
          </a:p>
          <a:p>
            <a:pPr marL="0" indent="0" algn="ctr">
              <a:buNone/>
            </a:pPr>
            <a:r>
              <a:rPr lang="ar-SA" sz="3200" b="1" dirty="0">
                <a:solidFill>
                  <a:srgbClr val="FF0000"/>
                </a:solidFill>
              </a:rPr>
              <a:t>هي سلوك حسي </a:t>
            </a:r>
            <a:r>
              <a:rPr lang="ar-SA" sz="3200" b="1" dirty="0" smtClean="0">
                <a:solidFill>
                  <a:srgbClr val="FF0000"/>
                </a:solidFill>
              </a:rPr>
              <a:t>متكررة  خاصة بطبقة اجتماعية  او فئة اجتماعية وهي نوع من المستمسك بسنن الاباء والاجداد.</a:t>
            </a:r>
            <a:endParaRPr lang="ar-SA" sz="3200" b="1" dirty="0">
              <a:solidFill>
                <a:srgbClr val="FF0000"/>
              </a:solidFill>
            </a:endParaRPr>
          </a:p>
        </p:txBody>
      </p:sp>
    </p:spTree>
    <p:extLst>
      <p:ext uri="{BB962C8B-B14F-4D97-AF65-F5344CB8AC3E}">
        <p14:creationId xmlns:p14="http://schemas.microsoft.com/office/powerpoint/2010/main" val="270804632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844824"/>
            <a:ext cx="8712968" cy="4680520"/>
          </a:xfrm>
        </p:spPr>
        <p:txBody>
          <a:bodyPr/>
          <a:lstStyle/>
          <a:p>
            <a:pPr marL="0" indent="0" algn="just">
              <a:buNone/>
            </a:pPr>
            <a:r>
              <a:rPr lang="ar-SA" sz="3200" b="1" dirty="0" smtClean="0"/>
              <a:t>معاهدة </a:t>
            </a:r>
            <a:r>
              <a:rPr lang="ar-SA" sz="3200" b="1" dirty="0" err="1" smtClean="0"/>
              <a:t>انتارتيكا</a:t>
            </a:r>
            <a:r>
              <a:rPr lang="ar-SA" sz="3200" b="1" dirty="0" smtClean="0"/>
              <a:t> :</a:t>
            </a:r>
          </a:p>
          <a:p>
            <a:pPr marL="0" indent="0" algn="just">
              <a:buNone/>
            </a:pPr>
            <a:r>
              <a:rPr lang="ar-SA" sz="2800" b="1" dirty="0" smtClean="0">
                <a:solidFill>
                  <a:srgbClr val="FF0000"/>
                </a:solidFill>
              </a:rPr>
              <a:t>هي </a:t>
            </a:r>
            <a:r>
              <a:rPr lang="ar-SA" sz="2800" b="1" dirty="0">
                <a:solidFill>
                  <a:srgbClr val="FF0000"/>
                </a:solidFill>
              </a:rPr>
              <a:t>وثيقة تم توقيعها في الأول من ديسمبر 1959 من قبل الدول التي كانت تطالب بملكية حصة من قارة </a:t>
            </a:r>
            <a:r>
              <a:rPr lang="ar-SA" sz="2800" b="1" dirty="0" err="1">
                <a:solidFill>
                  <a:srgbClr val="FF0000"/>
                </a:solidFill>
              </a:rPr>
              <a:t>انتارتيكا</a:t>
            </a:r>
            <a:r>
              <a:rPr lang="ar-SA" sz="2800" b="1" dirty="0">
                <a:solidFill>
                  <a:srgbClr val="FF0000"/>
                </a:solidFill>
              </a:rPr>
              <a:t>، وفيها تعهدوا بإيقاف نواياهم في أخذ حصصهم إلى اجل غير مسمى من أجل السماح بإقامة الأبحاث العلمية بين جميع الدول</a:t>
            </a:r>
            <a:r>
              <a:rPr lang="ar-SA" sz="2800" dirty="0">
                <a:solidFill>
                  <a:srgbClr val="FF0000"/>
                </a:solidFill>
              </a:rPr>
              <a:t>.</a:t>
            </a:r>
          </a:p>
        </p:txBody>
      </p:sp>
    </p:spTree>
    <p:extLst>
      <p:ext uri="{BB962C8B-B14F-4D97-AF65-F5344CB8AC3E}">
        <p14:creationId xmlns:p14="http://schemas.microsoft.com/office/powerpoint/2010/main" val="137511858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692696"/>
            <a:ext cx="8928992" cy="5904656"/>
          </a:xfrm>
        </p:spPr>
        <p:txBody>
          <a:bodyPr>
            <a:normAutofit lnSpcReduction="10000"/>
          </a:bodyPr>
          <a:lstStyle/>
          <a:p>
            <a:r>
              <a:rPr lang="ar-SA" b="1" dirty="0">
                <a:solidFill>
                  <a:srgbClr val="FF0000"/>
                </a:solidFill>
              </a:rPr>
              <a:t>قواعد معاهدة (</a:t>
            </a:r>
            <a:r>
              <a:rPr lang="ar-SA" b="1" dirty="0" err="1">
                <a:solidFill>
                  <a:srgbClr val="FF0000"/>
                </a:solidFill>
              </a:rPr>
              <a:t>انتارتيكا</a:t>
            </a:r>
            <a:r>
              <a:rPr lang="ar-SA" b="1" dirty="0">
                <a:solidFill>
                  <a:srgbClr val="FF0000"/>
                </a:solidFill>
              </a:rPr>
              <a:t>) التي رسخت اخلاقيات السفر في الثقافة العرضية </a:t>
            </a:r>
            <a:r>
              <a:rPr lang="ar-SA" b="1" dirty="0" smtClean="0">
                <a:solidFill>
                  <a:srgbClr val="FF0000"/>
                </a:solidFill>
              </a:rPr>
              <a:t>للسائح:</a:t>
            </a:r>
          </a:p>
          <a:p>
            <a:pPr>
              <a:buFont typeface="Wingdings" pitchFamily="2" charset="2"/>
              <a:buChar char="q"/>
            </a:pPr>
            <a:r>
              <a:rPr lang="ar-SA" dirty="0"/>
              <a:t> </a:t>
            </a:r>
            <a:r>
              <a:rPr lang="ar-SA" dirty="0" smtClean="0"/>
              <a:t> لا تقترب اكثر من 20قدم  من الطيور واعشاشها ،والبطريق ،والفقمات الزاحفة.</a:t>
            </a:r>
          </a:p>
          <a:p>
            <a:pPr>
              <a:buFont typeface="Wingdings" pitchFamily="2" charset="2"/>
              <a:buChar char="q"/>
            </a:pPr>
            <a:r>
              <a:rPr lang="ar-SA" dirty="0" smtClean="0"/>
              <a:t>كن على حذر عندما تتجول على شاطئ البحر ،وحاول ان لا تطلق الاصوات التي ترعب الطيور.</a:t>
            </a:r>
          </a:p>
          <a:p>
            <a:pPr>
              <a:buFont typeface="Wingdings" pitchFamily="2" charset="2"/>
              <a:buChar char="q"/>
            </a:pPr>
            <a:r>
              <a:rPr lang="ar-SA" dirty="0" smtClean="0"/>
              <a:t>لا تعترض الحيوانات البحرية واتركها تفعل ما تشاء </a:t>
            </a:r>
            <a:r>
              <a:rPr lang="ar-SA" dirty="0" err="1" smtClean="0"/>
              <a:t>لانها</a:t>
            </a:r>
            <a:r>
              <a:rPr lang="ar-SA" dirty="0" smtClean="0"/>
              <a:t> في أمان.</a:t>
            </a:r>
          </a:p>
          <a:p>
            <a:pPr>
              <a:buFont typeface="Wingdings" pitchFamily="2" charset="2"/>
              <a:buChar char="q"/>
            </a:pPr>
            <a:r>
              <a:rPr lang="ar-SA" dirty="0" smtClean="0"/>
              <a:t>لا تتدخل في تركيبة الطبيعة .تحريك الصخور </a:t>
            </a:r>
            <a:r>
              <a:rPr lang="ar-SA" dirty="0" err="1" smtClean="0"/>
              <a:t>وووالخ</a:t>
            </a:r>
            <a:endParaRPr lang="ar-SA" dirty="0" smtClean="0"/>
          </a:p>
          <a:p>
            <a:pPr>
              <a:buFont typeface="Wingdings" pitchFamily="2" charset="2"/>
              <a:buChar char="q"/>
            </a:pPr>
            <a:r>
              <a:rPr lang="ar-SA" dirty="0" smtClean="0"/>
              <a:t>لا تلمس ولا تقترب من الحيوانات المتوحشة ولا تحاول التفريق بين الحيوان الصغير ووالديه.</a:t>
            </a:r>
          </a:p>
          <a:p>
            <a:pPr>
              <a:buFont typeface="Wingdings" pitchFamily="2" charset="2"/>
              <a:buChar char="q"/>
            </a:pPr>
            <a:r>
              <a:rPr lang="ar-SA" dirty="0" smtClean="0"/>
              <a:t>لا تستفز الحيوانات اطلاقا.</a:t>
            </a:r>
          </a:p>
          <a:p>
            <a:pPr>
              <a:buFont typeface="Wingdings" pitchFamily="2" charset="2"/>
              <a:buChar char="q"/>
            </a:pPr>
            <a:r>
              <a:rPr lang="ar-SA" dirty="0" smtClean="0"/>
              <a:t>لا تدمر الطبيعة ابدا ،وانظر اليها </a:t>
            </a:r>
            <a:r>
              <a:rPr lang="ar-SA" dirty="0" err="1" smtClean="0"/>
              <a:t>باعجاب</a:t>
            </a:r>
            <a:r>
              <a:rPr lang="ar-SA" dirty="0" smtClean="0"/>
              <a:t>.</a:t>
            </a:r>
          </a:p>
          <a:p>
            <a:pPr>
              <a:buFont typeface="Wingdings" pitchFamily="2" charset="2"/>
              <a:buChar char="q"/>
            </a:pPr>
            <a:r>
              <a:rPr lang="ar-SA" dirty="0" smtClean="0"/>
              <a:t>لا تجلب الطعام والشراب الى شاطئ البحر.</a:t>
            </a:r>
          </a:p>
          <a:p>
            <a:pPr>
              <a:buFont typeface="Wingdings" pitchFamily="2" charset="2"/>
              <a:buChar char="q"/>
            </a:pPr>
            <a:r>
              <a:rPr lang="ar-SA" dirty="0" smtClean="0"/>
              <a:t>التقط </a:t>
            </a:r>
            <a:r>
              <a:rPr lang="ar-SA" dirty="0" err="1" smtClean="0"/>
              <a:t>الصورواحتفظ</a:t>
            </a:r>
            <a:r>
              <a:rPr lang="ar-SA" dirty="0" smtClean="0"/>
              <a:t> </a:t>
            </a:r>
            <a:r>
              <a:rPr lang="ar-SA" dirty="0"/>
              <a:t>بها </a:t>
            </a:r>
            <a:r>
              <a:rPr lang="ar-SA" dirty="0" smtClean="0"/>
              <a:t>للذكرى .</a:t>
            </a:r>
          </a:p>
          <a:p>
            <a:pPr marL="0" indent="0">
              <a:buNone/>
            </a:pPr>
            <a:endParaRPr lang="ar-SA" dirty="0" smtClean="0"/>
          </a:p>
        </p:txBody>
      </p:sp>
    </p:spTree>
    <p:extLst>
      <p:ext uri="{BB962C8B-B14F-4D97-AF65-F5344CB8AC3E}">
        <p14:creationId xmlns:p14="http://schemas.microsoft.com/office/powerpoint/2010/main" val="117740564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836712"/>
            <a:ext cx="8856984" cy="5832648"/>
          </a:xfrm>
        </p:spPr>
        <p:txBody>
          <a:bodyPr/>
          <a:lstStyle/>
          <a:p>
            <a:pPr>
              <a:buFont typeface="Wingdings" pitchFamily="2" charset="2"/>
              <a:buChar char="q"/>
            </a:pPr>
            <a:r>
              <a:rPr lang="ar-SA" dirty="0" smtClean="0"/>
              <a:t> خذ النفايات معك الى حيث تسكن ولا </a:t>
            </a:r>
            <a:r>
              <a:rPr lang="ar-SA" dirty="0" err="1" smtClean="0"/>
              <a:t>تتركة</a:t>
            </a:r>
            <a:r>
              <a:rPr lang="ar-SA" dirty="0" smtClean="0"/>
              <a:t> على الشاطئ.</a:t>
            </a:r>
          </a:p>
          <a:p>
            <a:pPr>
              <a:buFont typeface="Wingdings" pitchFamily="2" charset="2"/>
              <a:buChar char="q"/>
            </a:pPr>
            <a:r>
              <a:rPr lang="ar-SA" dirty="0" smtClean="0"/>
              <a:t>لا تدخل مركز الابحاث والدراسات دون السماح لك مسبقا.</a:t>
            </a:r>
          </a:p>
          <a:p>
            <a:pPr>
              <a:buFont typeface="Wingdings" pitchFamily="2" charset="2"/>
              <a:buChar char="q"/>
            </a:pPr>
            <a:r>
              <a:rPr lang="ar-SA" dirty="0" smtClean="0"/>
              <a:t>لا تدخل المغامرات التاريخية الا مع دليل محترف </a:t>
            </a:r>
          </a:p>
          <a:p>
            <a:pPr>
              <a:buFont typeface="Wingdings" pitchFamily="2" charset="2"/>
              <a:buChar char="q"/>
            </a:pPr>
            <a:r>
              <a:rPr lang="ar-SA" dirty="0" smtClean="0"/>
              <a:t>التدخين ممنون بتاتا.</a:t>
            </a:r>
          </a:p>
          <a:p>
            <a:pPr>
              <a:buFont typeface="Wingdings" pitchFamily="2" charset="2"/>
              <a:buChar char="q"/>
            </a:pPr>
            <a:r>
              <a:rPr lang="ar-SA" dirty="0" smtClean="0"/>
              <a:t>كن مع الدليل بمغامراتك فالطبيعة قد تغدر بك.</a:t>
            </a:r>
          </a:p>
          <a:p>
            <a:pPr>
              <a:buFont typeface="Wingdings" pitchFamily="2" charset="2"/>
              <a:buChar char="q"/>
            </a:pPr>
            <a:r>
              <a:rPr lang="ar-SA" dirty="0" smtClean="0"/>
              <a:t>كن مستمعا جيدا للدليل او قائد المجموعة ولا تخالف التعليمات والتوجيهات المقدمة اليك منهم.</a:t>
            </a:r>
          </a:p>
          <a:p>
            <a:pPr>
              <a:buFont typeface="Wingdings" pitchFamily="2" charset="2"/>
              <a:buChar char="q"/>
            </a:pPr>
            <a:r>
              <a:rPr lang="ar-SA" dirty="0" smtClean="0"/>
              <a:t>كن ضيفا يعتز بك ويتذكرك بالخير ابناء المنطقة ولا تتجاوز على حسن الضيافة والا اصبحت ضيفا دخيلا غير مرغوب فيه.</a:t>
            </a:r>
            <a:endParaRPr lang="ar-SA" dirty="0"/>
          </a:p>
        </p:txBody>
      </p:sp>
    </p:spTree>
    <p:extLst>
      <p:ext uri="{BB962C8B-B14F-4D97-AF65-F5344CB8AC3E}">
        <p14:creationId xmlns:p14="http://schemas.microsoft.com/office/powerpoint/2010/main" val="186768348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908720"/>
            <a:ext cx="8784976" cy="5688632"/>
          </a:xfrm>
        </p:spPr>
        <p:txBody>
          <a:bodyPr>
            <a:normAutofit/>
          </a:bodyPr>
          <a:lstStyle/>
          <a:p>
            <a:pPr marL="0" indent="0" algn="ctr">
              <a:buNone/>
            </a:pPr>
            <a:r>
              <a:rPr lang="ar-SA" sz="4400" dirty="0" smtClean="0">
                <a:solidFill>
                  <a:srgbClr val="FF0000"/>
                </a:solidFill>
              </a:rPr>
              <a:t>فن اتيكيت العمل</a:t>
            </a:r>
          </a:p>
          <a:p>
            <a:pPr marL="0" indent="0" algn="ctr">
              <a:buNone/>
            </a:pPr>
            <a:endParaRPr lang="ar-SA" sz="4400" dirty="0" smtClean="0">
              <a:solidFill>
                <a:srgbClr val="FF0000"/>
              </a:solidFill>
            </a:endParaRPr>
          </a:p>
          <a:p>
            <a:pPr marL="0" indent="0" algn="just">
              <a:buNone/>
            </a:pPr>
            <a:r>
              <a:rPr lang="ar-SA" sz="3600" b="1" dirty="0" smtClean="0"/>
              <a:t>السؤال :</a:t>
            </a:r>
            <a:endParaRPr lang="ar-SA" sz="3600" b="1" dirty="0"/>
          </a:p>
          <a:p>
            <a:pPr algn="just"/>
            <a:r>
              <a:rPr lang="ar-SA" sz="3600" dirty="0" smtClean="0"/>
              <a:t>ماهي المواقف </a:t>
            </a:r>
            <a:r>
              <a:rPr lang="ar-SA" sz="3600" dirty="0"/>
              <a:t>التي يجب فيها استخدام الكارت </a:t>
            </a:r>
            <a:r>
              <a:rPr lang="ar-SA" sz="3600" dirty="0" smtClean="0"/>
              <a:t>الشخصي ؟</a:t>
            </a:r>
            <a:endParaRPr lang="ar-SA" sz="3600" dirty="0"/>
          </a:p>
        </p:txBody>
      </p:sp>
      <p:pic>
        <p:nvPicPr>
          <p:cNvPr id="1026" name="Picture 2" descr="C:\Users\DELL\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789041"/>
            <a:ext cx="7056784" cy="29523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835104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24744"/>
            <a:ext cx="8229600" cy="5199856"/>
          </a:xfrm>
        </p:spPr>
        <p:txBody>
          <a:bodyPr/>
          <a:lstStyle/>
          <a:p>
            <a:r>
              <a:rPr lang="ar-SA" sz="2800" b="1" dirty="0" smtClean="0"/>
              <a:t>الكارت الشخص يستخدم في موقفين أساسيين ،وهما:</a:t>
            </a:r>
          </a:p>
          <a:p>
            <a:pPr marL="0" indent="0">
              <a:buNone/>
            </a:pPr>
            <a:endParaRPr lang="ar-SA" sz="2800" b="1" dirty="0" smtClean="0"/>
          </a:p>
          <a:p>
            <a:pPr algn="just">
              <a:buFont typeface="Wingdings" pitchFamily="2" charset="2"/>
              <a:buChar char="v"/>
            </a:pPr>
            <a:r>
              <a:rPr lang="ar-SA" dirty="0" smtClean="0"/>
              <a:t>عندما تقوم بزيارة عمل لشركة </a:t>
            </a:r>
            <a:r>
              <a:rPr lang="ar-SA" dirty="0" err="1" smtClean="0"/>
              <a:t>لاول</a:t>
            </a:r>
            <a:r>
              <a:rPr lang="ar-SA" dirty="0" smtClean="0"/>
              <a:t> مرة يجب ترك الكارت الشخصي الخاص بك ليكون سجلاً لك ولشركتك، فالكارت يحتوي على اسمك ، اسم الشركة ،ارقام الهواتف، الموقع الاليكتروني </a:t>
            </a:r>
            <a:r>
              <a:rPr lang="ar-SA" dirty="0" err="1" smtClean="0"/>
              <a:t>والاميل</a:t>
            </a:r>
            <a:r>
              <a:rPr lang="ar-SA" dirty="0" smtClean="0"/>
              <a:t> ،وهكذا ليس عليك تقديم نفسك في كل مرة تقوم بزيارة هذه الشركة أو المكان .</a:t>
            </a:r>
          </a:p>
          <a:p>
            <a:pPr marL="0" indent="0" algn="just">
              <a:buNone/>
            </a:pPr>
            <a:endParaRPr lang="ar-SA" dirty="0" smtClean="0"/>
          </a:p>
          <a:p>
            <a:pPr algn="just">
              <a:buFont typeface="Wingdings" pitchFamily="2" charset="2"/>
              <a:buChar char="v"/>
            </a:pPr>
            <a:r>
              <a:rPr lang="ar-SA" dirty="0" smtClean="0"/>
              <a:t>الموقف الثاني عندما تقابل شخصاً تود أن تتعاون معه في عمل ما أو لديك رؤية مستقبلية للعمل معه وهذا الموقف ليس له مكان معين.</a:t>
            </a:r>
            <a:endParaRPr lang="ar-SA" dirty="0"/>
          </a:p>
        </p:txBody>
      </p:sp>
    </p:spTree>
    <p:extLst>
      <p:ext uri="{BB962C8B-B14F-4D97-AF65-F5344CB8AC3E}">
        <p14:creationId xmlns:p14="http://schemas.microsoft.com/office/powerpoint/2010/main" val="11158142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lgn="ctr">
              <a:buNone/>
            </a:pPr>
            <a:r>
              <a:rPr lang="ar-SA" sz="8000" dirty="0" smtClean="0"/>
              <a:t>شكرا </a:t>
            </a:r>
            <a:endParaRPr lang="ar-SA" sz="8000" dirty="0"/>
          </a:p>
        </p:txBody>
      </p:sp>
    </p:spTree>
    <p:extLst>
      <p:ext uri="{BB962C8B-B14F-4D97-AF65-F5344CB8AC3E}">
        <p14:creationId xmlns:p14="http://schemas.microsoft.com/office/powerpoint/2010/main" val="399310005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935480"/>
            <a:ext cx="8229600" cy="1853560"/>
          </a:xfrm>
        </p:spPr>
        <p:txBody>
          <a:bodyPr>
            <a:normAutofit/>
          </a:bodyPr>
          <a:lstStyle/>
          <a:p>
            <a:pPr marL="0" indent="0">
              <a:buNone/>
            </a:pPr>
            <a:r>
              <a:rPr lang="ar-SA"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بِسْمِ </a:t>
            </a:r>
            <a:r>
              <a:rPr lang="ar-SA" sz="8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اللَّهِ </a:t>
            </a:r>
            <a:r>
              <a:rPr lang="ar-SA" sz="80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الرَّحْمَٰنِ</a:t>
            </a:r>
            <a:r>
              <a:rPr lang="ar-SA" sz="8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الرَّحِيمِ</a:t>
            </a:r>
          </a:p>
        </p:txBody>
      </p:sp>
    </p:spTree>
    <p:extLst>
      <p:ext uri="{BB962C8B-B14F-4D97-AF65-F5344CB8AC3E}">
        <p14:creationId xmlns:p14="http://schemas.microsoft.com/office/powerpoint/2010/main" val="104884226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692696"/>
            <a:ext cx="8640960" cy="5904656"/>
          </a:xfrm>
        </p:spPr>
        <p:txBody>
          <a:bodyPr>
            <a:normAutofit/>
          </a:bodyPr>
          <a:lstStyle/>
          <a:p>
            <a:pPr>
              <a:buClr>
                <a:srgbClr val="FF0000"/>
              </a:buClr>
              <a:buSzPct val="100000"/>
              <a:buFont typeface="Wingdings" pitchFamily="2" charset="2"/>
              <a:buChar char="q"/>
            </a:pPr>
            <a:r>
              <a:rPr lang="ar-SA" dirty="0"/>
              <a:t>قُلْ سِيرُوا فِي الْأَرْضِ فَانْظُرُوا كَيْفَ بَدَأَ الْخَلْقَ ۚ ثُمَّ اللَّهُ يُنْشِئُ النَّشْأَةَ الْآخِرَةَ ۚ إِنَّ اللَّهَ </a:t>
            </a:r>
            <a:r>
              <a:rPr lang="ar-SA" dirty="0" err="1"/>
              <a:t>عَلَىٰ</a:t>
            </a:r>
            <a:r>
              <a:rPr lang="ar-SA" dirty="0"/>
              <a:t> كُلِّ شَيْءٍ </a:t>
            </a:r>
            <a:r>
              <a:rPr lang="ar-SA" dirty="0" smtClean="0"/>
              <a:t>قَدِيرٌ.                                         </a:t>
            </a:r>
            <a:r>
              <a:rPr lang="ar-SA" sz="1800" b="1" dirty="0" smtClean="0"/>
              <a:t>﴿</a:t>
            </a:r>
            <a:r>
              <a:rPr lang="ar-SA" sz="1600" b="1" dirty="0" smtClean="0"/>
              <a:t>العنكبوت 20﴾</a:t>
            </a:r>
          </a:p>
          <a:p>
            <a:pPr>
              <a:buClr>
                <a:srgbClr val="FF0000"/>
              </a:buClr>
              <a:buSzPct val="100000"/>
              <a:buFont typeface="Wingdings" pitchFamily="2" charset="2"/>
              <a:buChar char="q"/>
            </a:pPr>
            <a:endParaRPr lang="ar-SA" sz="1600" b="1" dirty="0" smtClean="0"/>
          </a:p>
          <a:p>
            <a:pPr>
              <a:buClr>
                <a:srgbClr val="FF0000"/>
              </a:buClr>
              <a:buSzPct val="100000"/>
              <a:buFont typeface="Wingdings" pitchFamily="2" charset="2"/>
              <a:buChar char="q"/>
            </a:pPr>
            <a:r>
              <a:rPr lang="ar-SA" dirty="0" smtClean="0"/>
              <a:t>قُلْ سِيرُوا فِي الْأَرْضِ فَانْظُرُوا كَيْفَ كَانَ عَاقِبَةُ الْمُجْرِمِينَ.        </a:t>
            </a:r>
            <a:r>
              <a:rPr lang="ar-SA" sz="1600" b="1" dirty="0" smtClean="0"/>
              <a:t>﴿النمل 69﴾ </a:t>
            </a:r>
          </a:p>
          <a:p>
            <a:pPr>
              <a:buClr>
                <a:srgbClr val="FF0000"/>
              </a:buClr>
              <a:buSzPct val="100000"/>
              <a:buFont typeface="Wingdings" pitchFamily="2" charset="2"/>
              <a:buChar char="q"/>
            </a:pPr>
            <a:endParaRPr lang="ar-SA" sz="1600" b="1" dirty="0" smtClean="0"/>
          </a:p>
          <a:p>
            <a:pPr>
              <a:buClr>
                <a:srgbClr val="FF0000"/>
              </a:buClr>
              <a:buSzPct val="100000"/>
              <a:buFont typeface="Wingdings" pitchFamily="2" charset="2"/>
              <a:buChar char="q"/>
            </a:pPr>
            <a:r>
              <a:rPr lang="ar-SA" sz="2400" dirty="0" smtClean="0"/>
              <a:t>أَفَلَمْ </a:t>
            </a:r>
            <a:r>
              <a:rPr lang="ar-SA" sz="2400" dirty="0"/>
              <a:t>يَسِيرُوا فِي الْأَرْضِ فَيَنْظُرُوا كَيْفَ كَانَ عَاقِبَةُ الَّذِينَ مِنْ قَبْلِهِمْ ۗ وَلَدَارُ الْآخِرَةِ خَيْرٌ لِلَّذِينَ اتَّقَوْا ۗ أَفَلَا </a:t>
            </a:r>
            <a:r>
              <a:rPr lang="ar-SA" sz="2400" dirty="0" smtClean="0"/>
              <a:t>تَعْقِلُونَ .                                                 </a:t>
            </a:r>
            <a:r>
              <a:rPr lang="ar-SA" sz="1600" b="1" dirty="0" smtClean="0"/>
              <a:t>﴿ </a:t>
            </a:r>
            <a:r>
              <a:rPr lang="ar-SA" sz="1600" b="1" dirty="0"/>
              <a:t>يوسف ١٠٩</a:t>
            </a:r>
            <a:r>
              <a:rPr lang="ar-SA" sz="1600" b="1" dirty="0" smtClean="0"/>
              <a:t>﴾</a:t>
            </a:r>
          </a:p>
          <a:p>
            <a:pPr algn="just">
              <a:buClr>
                <a:srgbClr val="FF0000"/>
              </a:buClr>
              <a:buSzPct val="100000"/>
              <a:buFont typeface="Wingdings" pitchFamily="2" charset="2"/>
              <a:buChar char="q"/>
            </a:pPr>
            <a:endParaRPr lang="ar-SA" sz="1600" b="1" dirty="0" smtClean="0"/>
          </a:p>
          <a:p>
            <a:pPr algn="just">
              <a:buClr>
                <a:srgbClr val="FF0000"/>
              </a:buClr>
              <a:buSzPct val="100000"/>
              <a:buFont typeface="Wingdings" pitchFamily="2" charset="2"/>
              <a:buChar char="q"/>
            </a:pPr>
            <a:endParaRPr lang="ar-SA" sz="1600" b="1" dirty="0" smtClean="0"/>
          </a:p>
          <a:p>
            <a:pPr>
              <a:buClr>
                <a:srgbClr val="FF0000"/>
              </a:buClr>
              <a:buSzPct val="100000"/>
              <a:buFont typeface="Wingdings" pitchFamily="2" charset="2"/>
              <a:buChar char="q"/>
            </a:pPr>
            <a:r>
              <a:rPr lang="ar-SA" sz="2400" dirty="0"/>
              <a:t>التَّائِبُونَ الْعَابِدُونَ الْحَامِدُونَ السَّائِحُونَ الرَّاكِعُونَ السَّاجِدُونَ الْآمِرُونَ بِالْمَعْرُوفِ وَالنَّاهُونَ عَنِ الْمُنْكَرِ وَالْحَافِظُونَ لِحُدُودِ اللَّهِ ۗ وَبَشِّرِ </a:t>
            </a:r>
            <a:r>
              <a:rPr lang="ar-SA" sz="2400" dirty="0" smtClean="0"/>
              <a:t>الْمُؤْمِنِينَ             </a:t>
            </a:r>
            <a:r>
              <a:rPr lang="ar-SA" sz="1600" b="1" dirty="0" smtClean="0"/>
              <a:t>﴿ التوبة112﴾</a:t>
            </a:r>
          </a:p>
          <a:p>
            <a:pPr>
              <a:buClr>
                <a:srgbClr val="FF0000"/>
              </a:buClr>
              <a:buSzPct val="100000"/>
              <a:buFont typeface="Wingdings" pitchFamily="2" charset="2"/>
              <a:buChar char="q"/>
            </a:pPr>
            <a:endParaRPr lang="ar-SA" sz="1600" b="1" dirty="0" smtClean="0"/>
          </a:p>
          <a:p>
            <a:pPr>
              <a:buClr>
                <a:srgbClr val="FF0000"/>
              </a:buClr>
              <a:buSzPct val="100000"/>
              <a:buFont typeface="Wingdings" pitchFamily="2" charset="2"/>
              <a:buChar char="q"/>
            </a:pPr>
            <a:r>
              <a:rPr lang="ar-SA" sz="2400" dirty="0"/>
              <a:t>أَفَلَمْ يَسِيرُوا فِي الْأَرْضِ فَتَكُونَ لَهُمْ قُلُوبٌ يَعْقِلُونَ بِهَا أَوْ آذَانٌ يَسْمَعُونَ بِهَا ۖ فَإِنَّهَا لَا تَعْمَى الْأَبْصَارُ </a:t>
            </a:r>
            <a:r>
              <a:rPr lang="ar-SA" sz="2400" dirty="0" err="1"/>
              <a:t>وَلَٰكِنْ</a:t>
            </a:r>
            <a:r>
              <a:rPr lang="ar-SA" sz="2400" dirty="0"/>
              <a:t> تَعْمَى الْقُلُوبُ الَّتِي فِي </a:t>
            </a:r>
            <a:r>
              <a:rPr lang="ar-SA" sz="2800" dirty="0"/>
              <a:t>الصُّدُورِ </a:t>
            </a:r>
            <a:r>
              <a:rPr lang="ar-SA" sz="2800" dirty="0" smtClean="0"/>
              <a:t>               </a:t>
            </a:r>
            <a:r>
              <a:rPr lang="ar-SA" sz="1800" b="1" dirty="0" smtClean="0"/>
              <a:t>﴿الحج٤٦</a:t>
            </a:r>
            <a:r>
              <a:rPr lang="ar-SA" sz="1800" b="1" dirty="0"/>
              <a:t>﴾</a:t>
            </a:r>
          </a:p>
        </p:txBody>
      </p:sp>
    </p:spTree>
    <p:extLst>
      <p:ext uri="{BB962C8B-B14F-4D97-AF65-F5344CB8AC3E}">
        <p14:creationId xmlns:p14="http://schemas.microsoft.com/office/powerpoint/2010/main" val="35616851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692696"/>
            <a:ext cx="8928992" cy="6048672"/>
          </a:xfrm>
        </p:spPr>
        <p:txBody>
          <a:bodyPr/>
          <a:lstStyle/>
          <a:p>
            <a:r>
              <a:rPr lang="ar-SA" dirty="0"/>
              <a:t>فَسِيحُوا فِي الْأَرْضِ أَرْبَعَةَ أَشْهُرٍ وَاعْلَمُوا أَنَّكُمْ غَيْرُ مُعْجِزِي اللَّهِ ۙ وَأَنَّ اللَّهَ مُخْزِي </a:t>
            </a:r>
            <a:r>
              <a:rPr lang="ar-SA" dirty="0" smtClean="0"/>
              <a:t>الْكَافِرِينَ .                                                                    </a:t>
            </a:r>
            <a:r>
              <a:rPr lang="ar-SA" sz="2000" dirty="0" smtClean="0"/>
              <a:t>﴿التوبة2﴾</a:t>
            </a:r>
          </a:p>
          <a:p>
            <a:endParaRPr lang="ar-SA" sz="2000" dirty="0" smtClean="0"/>
          </a:p>
          <a:p>
            <a:r>
              <a:rPr lang="ar-SA" sz="2800" dirty="0"/>
              <a:t>أَفَلَمْ يَسِيرُوا فِي الْأَرْضِ فَيَنْظُرُوا كَيْفَ كَانَ عَاقِبَةُ الَّذِينَ مِنْ قَبْلِهِمْ ۚ دَمَّرَ اللَّهُ عَلَيْهِمْ ۖ وَلِلْكَافِرِينَ أَمْثَالُهَا </a:t>
            </a:r>
            <a:r>
              <a:rPr lang="ar-SA" sz="2800" dirty="0" smtClean="0"/>
              <a:t>                                            </a:t>
            </a:r>
            <a:r>
              <a:rPr lang="ar-SA" sz="2000" dirty="0" smtClean="0"/>
              <a:t>﴿محمد10﴾</a:t>
            </a:r>
          </a:p>
          <a:p>
            <a:endParaRPr lang="ar-SA" sz="2000" dirty="0" smtClean="0"/>
          </a:p>
          <a:p>
            <a:r>
              <a:rPr lang="ar-SA" sz="2800" dirty="0"/>
              <a:t>فَسِيرُوا فِي الْأَرْضِ فَانْظُرُوا كَيْفَ كَانَ عَاقِبَةُ الْمُكَذِّبِينَ </a:t>
            </a:r>
            <a:r>
              <a:rPr lang="ar-SA" sz="2800" dirty="0" err="1"/>
              <a:t>هَٰذَا</a:t>
            </a:r>
            <a:r>
              <a:rPr lang="ar-SA" sz="2800" dirty="0"/>
              <a:t> بَيَانٌ لِلنَّاسِ وَهُدًى وَمَوْعِظَةٌ </a:t>
            </a:r>
            <a:r>
              <a:rPr lang="ar-SA" sz="2800" dirty="0" smtClean="0"/>
              <a:t>لِلْمُتَّقِينَ                                               </a:t>
            </a:r>
            <a:r>
              <a:rPr lang="ar-SA" sz="1800" dirty="0" smtClean="0"/>
              <a:t>(</a:t>
            </a:r>
            <a:r>
              <a:rPr lang="ar-SA" sz="1800" b="1" dirty="0" smtClean="0"/>
              <a:t>ال عمران 137- ١٣8﴾</a:t>
            </a:r>
          </a:p>
          <a:p>
            <a:pPr marL="0" indent="0">
              <a:buNone/>
            </a:pPr>
            <a:endParaRPr lang="ar-SA" sz="1800" b="1" dirty="0"/>
          </a:p>
          <a:p>
            <a:r>
              <a:rPr lang="ar-SA" sz="2800" dirty="0"/>
              <a:t>هُوَ الَّذِي جَعَلَ لَكُمُ الْأَرْضَ ذَلُولًا فَامْشُوا فِي مَنَاكِبِهَا وَكُلُوا مِنْ رِزْقِهِ ۖ وَإِلَيْهِ </a:t>
            </a:r>
            <a:r>
              <a:rPr lang="ar-SA" sz="2800" dirty="0" smtClean="0"/>
              <a:t>النُّشُورُ                                                               </a:t>
            </a:r>
            <a:r>
              <a:rPr lang="ar-SA" sz="2000" dirty="0" smtClean="0"/>
              <a:t>﴿ الملك15﴾</a:t>
            </a:r>
          </a:p>
          <a:p>
            <a:r>
              <a:rPr lang="ar-SA" sz="2800" dirty="0"/>
              <a:t>قُلْ سِيرُوا فِي الْأَرْضِ فَانْظُرُوا كَيْفَ كَانَ عَاقِبَةُ الَّذِينَ مِنْ قَبْلُ ۚ كَانَ أَكْثَرُهُمْ </a:t>
            </a:r>
            <a:r>
              <a:rPr lang="ar-SA" sz="2800" dirty="0" smtClean="0"/>
              <a:t>مُشْرِكِينَ                                                            </a:t>
            </a:r>
            <a:r>
              <a:rPr lang="ar-SA" sz="2000" dirty="0" smtClean="0"/>
              <a:t>﴿الروم42﴾</a:t>
            </a:r>
          </a:p>
          <a:p>
            <a:endParaRPr lang="ar-SA" sz="2000" dirty="0" smtClean="0"/>
          </a:p>
          <a:p>
            <a:endParaRPr lang="ar-SA" sz="2000" dirty="0"/>
          </a:p>
        </p:txBody>
      </p:sp>
    </p:spTree>
    <p:extLst>
      <p:ext uri="{BB962C8B-B14F-4D97-AF65-F5344CB8AC3E}">
        <p14:creationId xmlns:p14="http://schemas.microsoft.com/office/powerpoint/2010/main" val="228488172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852704"/>
          </a:xfrm>
        </p:spPr>
        <p:txBody>
          <a:bodyPr>
            <a:normAutofit/>
          </a:bodyPr>
          <a:lstStyle/>
          <a:p>
            <a:pPr algn="ctr"/>
            <a:r>
              <a:rPr lang="ar-SA" sz="4400" b="1" dirty="0" smtClean="0">
                <a:solidFill>
                  <a:srgbClr val="FF0000"/>
                </a:solidFill>
                <a:latin typeface="+mn-lt"/>
              </a:rPr>
              <a:t>اصناف السياحة في الاسلام  </a:t>
            </a:r>
            <a:endParaRPr lang="ar-SA" sz="4400" b="1" dirty="0">
              <a:solidFill>
                <a:srgbClr val="FF0000"/>
              </a:solidFill>
              <a:latin typeface="+mn-lt"/>
            </a:endParaRPr>
          </a:p>
        </p:txBody>
      </p:sp>
      <p:sp>
        <p:nvSpPr>
          <p:cNvPr id="3" name="عنصر نائب للمحتوى 2"/>
          <p:cNvSpPr>
            <a:spLocks noGrp="1"/>
          </p:cNvSpPr>
          <p:nvPr>
            <p:ph idx="1"/>
          </p:nvPr>
        </p:nvSpPr>
        <p:spPr>
          <a:xfrm>
            <a:off x="457200" y="1700808"/>
            <a:ext cx="8229600" cy="4623792"/>
          </a:xfrm>
        </p:spPr>
        <p:txBody>
          <a:bodyPr/>
          <a:lstStyle/>
          <a:p>
            <a:pPr>
              <a:buClr>
                <a:srgbClr val="FF0000"/>
              </a:buClr>
              <a:buSzPct val="101000"/>
              <a:buFont typeface="Wingdings" pitchFamily="2" charset="2"/>
              <a:buChar char="q"/>
            </a:pPr>
            <a:r>
              <a:rPr lang="ar-SA" b="1" dirty="0" smtClean="0"/>
              <a:t>الفرض : </a:t>
            </a:r>
            <a:r>
              <a:rPr lang="ar-SA" sz="2400" dirty="0" smtClean="0"/>
              <a:t>للمستطيع كالسفر للحج والعمرة. (يثاب بفعله ويعاقب بتركة).</a:t>
            </a:r>
          </a:p>
          <a:p>
            <a:pPr marL="0" indent="0">
              <a:buClr>
                <a:srgbClr val="FF0000"/>
              </a:buClr>
              <a:buSzPct val="101000"/>
              <a:buNone/>
            </a:pPr>
            <a:endParaRPr lang="ar-SA" sz="2400" dirty="0" smtClean="0"/>
          </a:p>
          <a:p>
            <a:pPr>
              <a:buClr>
                <a:srgbClr val="FF0000"/>
              </a:buClr>
              <a:buSzPct val="101000"/>
              <a:buFont typeface="Wingdings" pitchFamily="2" charset="2"/>
              <a:buChar char="q"/>
            </a:pPr>
            <a:r>
              <a:rPr lang="ar-SA" b="1" dirty="0" smtClean="0"/>
              <a:t>المستحب : </a:t>
            </a:r>
            <a:r>
              <a:rPr lang="ar-SA" sz="2400" dirty="0" smtClean="0"/>
              <a:t>الذي يثاب عليه فاعله ولا يعاقب تاركه، كالسفر لزيارة الاماكن المقدسة ،او زيارة مريض او التفكر في ملكوت الله عز وجل .</a:t>
            </a:r>
          </a:p>
          <a:p>
            <a:pPr>
              <a:buClr>
                <a:srgbClr val="FF0000"/>
              </a:buClr>
              <a:buSzPct val="101000"/>
              <a:buFont typeface="Wingdings" pitchFamily="2" charset="2"/>
              <a:buChar char="q"/>
            </a:pPr>
            <a:endParaRPr lang="ar-SA" sz="2400" dirty="0" smtClean="0"/>
          </a:p>
          <a:p>
            <a:pPr>
              <a:buClr>
                <a:srgbClr val="FF0000"/>
              </a:buClr>
              <a:buSzPct val="101000"/>
              <a:buFont typeface="Wingdings" pitchFamily="2" charset="2"/>
              <a:buChar char="q"/>
            </a:pPr>
            <a:r>
              <a:rPr lang="ar-SA" sz="2800" b="1" dirty="0" smtClean="0"/>
              <a:t>المحرم :</a:t>
            </a:r>
            <a:r>
              <a:rPr lang="ar-SA" sz="2800" dirty="0" smtClean="0"/>
              <a:t>هو ان تنوي السفر الى امر حرمه الله عز وجل.</a:t>
            </a:r>
          </a:p>
          <a:p>
            <a:pPr>
              <a:buClr>
                <a:srgbClr val="FF0000"/>
              </a:buClr>
              <a:buSzPct val="101000"/>
              <a:buFont typeface="Wingdings" pitchFamily="2" charset="2"/>
              <a:buChar char="q"/>
            </a:pPr>
            <a:endParaRPr lang="ar-SA" sz="2800" dirty="0" smtClean="0"/>
          </a:p>
          <a:p>
            <a:pPr>
              <a:buClr>
                <a:srgbClr val="FF0000"/>
              </a:buClr>
              <a:buSzPct val="101000"/>
              <a:buFont typeface="Wingdings" pitchFamily="2" charset="2"/>
              <a:buChar char="q"/>
            </a:pPr>
            <a:r>
              <a:rPr lang="ar-SA" sz="2800" b="1" dirty="0" smtClean="0"/>
              <a:t>المكروه :</a:t>
            </a:r>
            <a:r>
              <a:rPr lang="ar-SA" sz="2800" dirty="0" smtClean="0"/>
              <a:t>الذي لا يثاب عليه ولا يعاقب عليه الانسان.(</a:t>
            </a:r>
            <a:r>
              <a:rPr lang="ar-SA" sz="2400" b="1" dirty="0" err="1" smtClean="0"/>
              <a:t>ياتي</a:t>
            </a:r>
            <a:r>
              <a:rPr lang="ar-SA" sz="2400" b="1" dirty="0" smtClean="0"/>
              <a:t> من باب تأخير الفرائض).</a:t>
            </a:r>
            <a:endParaRPr lang="ar-SA" sz="2400" b="1" dirty="0"/>
          </a:p>
        </p:txBody>
      </p:sp>
    </p:spTree>
    <p:extLst>
      <p:ext uri="{BB962C8B-B14F-4D97-AF65-F5344CB8AC3E}">
        <p14:creationId xmlns:p14="http://schemas.microsoft.com/office/powerpoint/2010/main" val="381532017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0648"/>
            <a:ext cx="8229600" cy="864096"/>
          </a:xfrm>
        </p:spPr>
        <p:txBody>
          <a:bodyPr/>
          <a:lstStyle/>
          <a:p>
            <a:pPr algn="ctr"/>
            <a:r>
              <a:rPr lang="ar-SA" sz="4800" b="1" dirty="0" smtClean="0">
                <a:solidFill>
                  <a:schemeClr val="tx1">
                    <a:lumMod val="95000"/>
                    <a:lumOff val="5000"/>
                  </a:schemeClr>
                </a:solidFill>
              </a:rPr>
              <a:t>الضوابط الاسلامية للسياحة لكل مسلم </a:t>
            </a:r>
            <a:r>
              <a:rPr lang="ar-SA" dirty="0" smtClean="0"/>
              <a:t>:</a:t>
            </a:r>
            <a:endParaRPr lang="ar-SA" dirty="0"/>
          </a:p>
        </p:txBody>
      </p:sp>
      <p:sp>
        <p:nvSpPr>
          <p:cNvPr id="3" name="عنصر نائب للمحتوى 2"/>
          <p:cNvSpPr>
            <a:spLocks noGrp="1"/>
          </p:cNvSpPr>
          <p:nvPr>
            <p:ph idx="1"/>
          </p:nvPr>
        </p:nvSpPr>
        <p:spPr>
          <a:xfrm>
            <a:off x="107504" y="1268760"/>
            <a:ext cx="8856984" cy="5472608"/>
          </a:xfrm>
        </p:spPr>
        <p:txBody>
          <a:bodyPr>
            <a:normAutofit/>
          </a:bodyPr>
          <a:lstStyle/>
          <a:p>
            <a:pPr>
              <a:buClr>
                <a:srgbClr val="FF0000"/>
              </a:buClr>
              <a:buSzPct val="100000"/>
              <a:buFont typeface="Wingdings" pitchFamily="2" charset="2"/>
              <a:buChar char="Ø"/>
            </a:pPr>
            <a:r>
              <a:rPr lang="ar-SA" b="1" dirty="0" smtClean="0">
                <a:solidFill>
                  <a:srgbClr val="FF0000"/>
                </a:solidFill>
              </a:rPr>
              <a:t>ان تكون السياحة بنية صادقة لوجه الله وهدفها الترويح عن النفس.</a:t>
            </a:r>
          </a:p>
          <a:p>
            <a:pPr>
              <a:buClr>
                <a:srgbClr val="FF0000"/>
              </a:buClr>
              <a:buSzPct val="100000"/>
              <a:buFont typeface="Wingdings" pitchFamily="2" charset="2"/>
              <a:buChar char="Ø"/>
            </a:pPr>
            <a:r>
              <a:rPr lang="ar-SA" b="1" dirty="0" smtClean="0">
                <a:solidFill>
                  <a:srgbClr val="FF0000"/>
                </a:solidFill>
              </a:rPr>
              <a:t>الابتعاد عن السياحة التي تلهي الانسان عن اداء الفرائض الواجبة.</a:t>
            </a:r>
          </a:p>
          <a:p>
            <a:pPr>
              <a:buClr>
                <a:srgbClr val="FF0000"/>
              </a:buClr>
              <a:buSzPct val="100000"/>
              <a:buFont typeface="Wingdings" pitchFamily="2" charset="2"/>
              <a:buChar char="Ø"/>
            </a:pPr>
            <a:r>
              <a:rPr lang="ar-SA" b="1" dirty="0" smtClean="0">
                <a:solidFill>
                  <a:srgbClr val="FF0000"/>
                </a:solidFill>
              </a:rPr>
              <a:t>عدم الاقتراب من اماكن ارتكاب الذنوب </a:t>
            </a:r>
            <a:r>
              <a:rPr lang="ar-SA" b="1" dirty="0" err="1" smtClean="0">
                <a:solidFill>
                  <a:srgbClr val="FF0000"/>
                </a:solidFill>
              </a:rPr>
              <a:t>وآلاثام</a:t>
            </a:r>
            <a:r>
              <a:rPr lang="ar-SA" b="1" dirty="0" smtClean="0">
                <a:solidFill>
                  <a:srgbClr val="FF0000"/>
                </a:solidFill>
              </a:rPr>
              <a:t> .</a:t>
            </a:r>
          </a:p>
          <a:p>
            <a:pPr>
              <a:buClr>
                <a:srgbClr val="FF0000"/>
              </a:buClr>
              <a:buSzPct val="100000"/>
              <a:buFont typeface="Wingdings" pitchFamily="2" charset="2"/>
              <a:buChar char="Ø"/>
            </a:pPr>
            <a:r>
              <a:rPr lang="ar-SA" b="1" dirty="0" smtClean="0">
                <a:solidFill>
                  <a:srgbClr val="FF0000"/>
                </a:solidFill>
              </a:rPr>
              <a:t>الابتعاد عن الاسراف في الانفاق على السياحة لان الاسراف في كل </a:t>
            </a:r>
            <a:r>
              <a:rPr lang="ar-SA" b="1" dirty="0" err="1" smtClean="0">
                <a:solidFill>
                  <a:srgbClr val="FF0000"/>
                </a:solidFill>
              </a:rPr>
              <a:t>شي</a:t>
            </a:r>
            <a:r>
              <a:rPr lang="ar-SA" b="1" dirty="0" smtClean="0">
                <a:solidFill>
                  <a:srgbClr val="FF0000"/>
                </a:solidFill>
              </a:rPr>
              <a:t> حرام .</a:t>
            </a:r>
          </a:p>
          <a:p>
            <a:pPr>
              <a:buClr>
                <a:srgbClr val="FF0000"/>
              </a:buClr>
              <a:buSzPct val="100000"/>
              <a:buFont typeface="Wingdings" pitchFamily="2" charset="2"/>
              <a:buChar char="Ø"/>
            </a:pPr>
            <a:r>
              <a:rPr lang="ar-SA" b="1" dirty="0" smtClean="0">
                <a:solidFill>
                  <a:srgbClr val="FF0000"/>
                </a:solidFill>
              </a:rPr>
              <a:t>يجب ان يكون الانفاق على السياحة ضمن اولويات (ضروريات + الحاجيات+ الكماليات).</a:t>
            </a:r>
          </a:p>
          <a:p>
            <a:pPr>
              <a:buClr>
                <a:srgbClr val="FF0000"/>
              </a:buClr>
              <a:buSzPct val="100000"/>
              <a:buFont typeface="Wingdings" pitchFamily="2" charset="2"/>
              <a:buChar char="Ø"/>
            </a:pPr>
            <a:r>
              <a:rPr lang="ar-SA" b="1" dirty="0" smtClean="0">
                <a:solidFill>
                  <a:srgbClr val="FF0000"/>
                </a:solidFill>
              </a:rPr>
              <a:t>عدم المشاركة في الرحلات المختلطة التي ترتكب فيها المعاصي ،وتغيب عنها الرقابة.</a:t>
            </a:r>
          </a:p>
          <a:p>
            <a:pPr>
              <a:buClr>
                <a:srgbClr val="FF0000"/>
              </a:buClr>
              <a:buSzPct val="100000"/>
              <a:buFont typeface="Wingdings" pitchFamily="2" charset="2"/>
              <a:buChar char="Ø"/>
            </a:pPr>
            <a:r>
              <a:rPr lang="ar-SA" b="1" dirty="0" smtClean="0">
                <a:solidFill>
                  <a:srgbClr val="FF0000"/>
                </a:solidFill>
              </a:rPr>
              <a:t>عدم اعطاء تراخيص لقرى سياحية تتبنى بمعاصي مع مراقبة دور السينما والمسرح.</a:t>
            </a:r>
          </a:p>
          <a:p>
            <a:pPr>
              <a:buClr>
                <a:srgbClr val="FF0000"/>
              </a:buClr>
              <a:buSzPct val="100000"/>
              <a:buFont typeface="Wingdings" pitchFamily="2" charset="2"/>
              <a:buChar char="Ø"/>
            </a:pPr>
            <a:r>
              <a:rPr lang="ar-SA" b="1" dirty="0" smtClean="0">
                <a:solidFill>
                  <a:srgbClr val="FF0000"/>
                </a:solidFill>
              </a:rPr>
              <a:t>على السائح المسلم ان يكون رقيب على نفسه لان الله يراه اينما كان.</a:t>
            </a:r>
          </a:p>
        </p:txBody>
      </p:sp>
    </p:spTree>
    <p:extLst>
      <p:ext uri="{BB962C8B-B14F-4D97-AF65-F5344CB8AC3E}">
        <p14:creationId xmlns:p14="http://schemas.microsoft.com/office/powerpoint/2010/main" val="192124841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08688"/>
          </a:xfrm>
        </p:spPr>
        <p:txBody>
          <a:bodyPr>
            <a:normAutofit fontScale="90000"/>
          </a:bodyPr>
          <a:lstStyle/>
          <a:p>
            <a:pPr algn="ctr"/>
            <a:r>
              <a:rPr lang="ar-SA" b="1" dirty="0" smtClean="0">
                <a:solidFill>
                  <a:srgbClr val="FF0000"/>
                </a:solidFill>
              </a:rPr>
              <a:t>الضوابط الاسلامية للسياحة </a:t>
            </a:r>
            <a:endParaRPr lang="ar-SA" b="1" dirty="0">
              <a:solidFill>
                <a:srgbClr val="FF0000"/>
              </a:solidFill>
            </a:endParaRPr>
          </a:p>
        </p:txBody>
      </p:sp>
      <p:sp>
        <p:nvSpPr>
          <p:cNvPr id="3" name="عنصر نائب للمحتوى 2"/>
          <p:cNvSpPr>
            <a:spLocks noGrp="1"/>
          </p:cNvSpPr>
          <p:nvPr>
            <p:ph idx="1"/>
          </p:nvPr>
        </p:nvSpPr>
        <p:spPr/>
        <p:txBody>
          <a:bodyPr/>
          <a:lstStyle/>
          <a:p>
            <a:pPr>
              <a:buClr>
                <a:srgbClr val="FF0000"/>
              </a:buClr>
              <a:buSzPct val="100000"/>
              <a:buFont typeface="Wingdings" pitchFamily="2" charset="2"/>
              <a:buChar char="q"/>
            </a:pPr>
            <a:r>
              <a:rPr lang="ar-SA" dirty="0" smtClean="0"/>
              <a:t>ان تكون السياحة لأغراض شرعية</a:t>
            </a:r>
          </a:p>
          <a:p>
            <a:pPr>
              <a:buClr>
                <a:srgbClr val="FF0000"/>
              </a:buClr>
              <a:buSzPct val="100000"/>
              <a:buFont typeface="Wingdings" pitchFamily="2" charset="2"/>
              <a:buChar char="q"/>
            </a:pPr>
            <a:r>
              <a:rPr lang="ar-SA" dirty="0" smtClean="0"/>
              <a:t>وجوب النية الصادقة في السياحة</a:t>
            </a:r>
          </a:p>
          <a:p>
            <a:pPr>
              <a:buClr>
                <a:srgbClr val="FF0000"/>
              </a:buClr>
              <a:buSzPct val="100000"/>
              <a:buFont typeface="Wingdings" pitchFamily="2" charset="2"/>
              <a:buChar char="q"/>
            </a:pPr>
            <a:r>
              <a:rPr lang="ar-SA" dirty="0" smtClean="0"/>
              <a:t>التعرف الى الشعوب والحضارات الاخرى للتعاون معهم في ميادين الحياة</a:t>
            </a:r>
          </a:p>
          <a:p>
            <a:pPr>
              <a:buClr>
                <a:srgbClr val="FF0000"/>
              </a:buClr>
              <a:buSzPct val="100000"/>
              <a:buFont typeface="Wingdings" pitchFamily="2" charset="2"/>
              <a:buChar char="q"/>
            </a:pPr>
            <a:r>
              <a:rPr lang="ar-SA" dirty="0" smtClean="0"/>
              <a:t>ان تكون السياحة بقصد الاعتبار</a:t>
            </a:r>
          </a:p>
          <a:p>
            <a:pPr>
              <a:buClr>
                <a:srgbClr val="FF0000"/>
              </a:buClr>
              <a:buSzPct val="100000"/>
              <a:buFont typeface="Wingdings" pitchFamily="2" charset="2"/>
              <a:buChar char="q"/>
            </a:pPr>
            <a:r>
              <a:rPr lang="ar-SA" dirty="0" smtClean="0"/>
              <a:t>النهي عن السياحة غير المشروعة:</a:t>
            </a:r>
          </a:p>
          <a:p>
            <a:pPr marL="514350" indent="-514350">
              <a:buAutoNum type="arabic1Minus"/>
            </a:pPr>
            <a:r>
              <a:rPr lang="ar-SA" dirty="0" smtClean="0"/>
              <a:t>النهي عن السياحة التي تعطل اداء الفرائض والواجبات.</a:t>
            </a:r>
          </a:p>
          <a:p>
            <a:pPr marL="514350" indent="-514350">
              <a:buAutoNum type="arabic1Minus"/>
            </a:pPr>
            <a:r>
              <a:rPr lang="ar-SA" dirty="0" smtClean="0"/>
              <a:t>النهي عن السياحة الفاسدة</a:t>
            </a:r>
            <a:endParaRPr lang="ar-SA" dirty="0"/>
          </a:p>
        </p:txBody>
      </p:sp>
    </p:spTree>
    <p:extLst>
      <p:ext uri="{BB962C8B-B14F-4D97-AF65-F5344CB8AC3E}">
        <p14:creationId xmlns:p14="http://schemas.microsoft.com/office/powerpoint/2010/main" val="164462046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2366</Words>
  <Application>Microsoft Office PowerPoint</Application>
  <PresentationFormat>عرض على الشاشة (3:4)‏</PresentationFormat>
  <Paragraphs>206</Paragraphs>
  <Slides>37</Slides>
  <Notes>0</Notes>
  <HiddenSlides>0</HiddenSlides>
  <MMClips>0</MMClips>
  <ScaleCrop>false</ScaleCrop>
  <HeadingPairs>
    <vt:vector size="4" baseType="variant">
      <vt:variant>
        <vt:lpstr>نسق</vt:lpstr>
      </vt:variant>
      <vt:variant>
        <vt:i4>1</vt:i4>
      </vt:variant>
      <vt:variant>
        <vt:lpstr>عناوين الشرائح</vt:lpstr>
      </vt:variant>
      <vt:variant>
        <vt:i4>37</vt:i4>
      </vt:variant>
    </vt:vector>
  </HeadingPairs>
  <TitlesOfParts>
    <vt:vector size="38" baseType="lpstr">
      <vt:lpstr>تدفق</vt:lpstr>
      <vt:lpstr>عرض تقديمي في PowerPoint</vt:lpstr>
      <vt:lpstr>اعتنى الاسلام بالسياح الى درجة فرض لهم نصيب من الزكاة المفروضة  على المسلمين اذا انقطعوا عن اهاليهم وارضهم ومالهم . وتأتي هذه العناية عن ضمن عناية ابن السبيل.</vt:lpstr>
      <vt:lpstr>عرض تقديمي في PowerPoint</vt:lpstr>
      <vt:lpstr>عرض تقديمي في PowerPoint</vt:lpstr>
      <vt:lpstr>عرض تقديمي في PowerPoint</vt:lpstr>
      <vt:lpstr>عرض تقديمي في PowerPoint</vt:lpstr>
      <vt:lpstr>اصناف السياحة في الاسلام  </vt:lpstr>
      <vt:lpstr>الضوابط الاسلامية للسياحة لكل مسلم :</vt:lpstr>
      <vt:lpstr>الضوابط الاسلامية للسياحة </vt:lpstr>
      <vt:lpstr>عرض تقديمي في PowerPoint</vt:lpstr>
      <vt:lpstr>عرض تقديمي في PowerPoint</vt:lpstr>
      <vt:lpstr>عرض تقديمي في PowerPoint</vt:lpstr>
      <vt:lpstr>أنواع الأسفار في التقسيم الإسلاميّ</vt:lpstr>
      <vt:lpstr>عرض تقديمي في PowerPoint</vt:lpstr>
      <vt:lpstr>آداب السفر في الإسلام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فن اتيكيت العمل</vt:lpstr>
      <vt:lpstr>الجواب:</vt:lpstr>
      <vt:lpstr>عرض تقديمي في PowerPoint</vt:lpstr>
      <vt:lpstr>عرض تقديمي في PowerPoint</vt:lpstr>
      <vt:lpstr>الثقافة والسياحة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2015-01-26T09:27:45Z</dcterms:created>
  <dcterms:modified xsi:type="dcterms:W3CDTF">2015-01-26T09:29:23Z</dcterms:modified>
</cp:coreProperties>
</file>