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64" r:id="rId2"/>
    <p:sldId id="265" r:id="rId3"/>
    <p:sldId id="266" r:id="rId4"/>
    <p:sldId id="267" r:id="rId5"/>
    <p:sldId id="268" r:id="rId6"/>
    <p:sldId id="269" r:id="rId7"/>
    <p:sldId id="270" r:id="rId8"/>
    <p:sldId id="271" r:id="rId9"/>
    <p:sldId id="272" r:id="rId10"/>
    <p:sldId id="273" r:id="rId11"/>
    <p:sldId id="274" r:id="rId12"/>
    <p:sldId id="275" r:id="rId13"/>
    <p:sldId id="276" r:id="rId14"/>
    <p:sldId id="277" r:id="rId15"/>
    <p:sldId id="278" r:id="rId16"/>
    <p:sldId id="279"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1B8ABB09-4A1D-463E-8065-109CC2B7EFAA}" type="datetimeFigureOut">
              <a:rPr lang="ar-SA" smtClean="0">
                <a:solidFill>
                  <a:srgbClr val="DBF5F9">
                    <a:shade val="90000"/>
                  </a:srgbClr>
                </a:solidFill>
              </a:rPr>
              <a:pPr/>
              <a:t>06/04/36</a:t>
            </a:fld>
            <a:endParaRPr lang="ar-SA">
              <a:solidFill>
                <a:srgbClr val="DBF5F9">
                  <a:shade val="90000"/>
                </a:srgbClr>
              </a:solidFill>
            </a:endParaRPr>
          </a:p>
        </p:txBody>
      </p:sp>
      <p:sp>
        <p:nvSpPr>
          <p:cNvPr id="19" name="عنصر نائب للتذييل 18"/>
          <p:cNvSpPr>
            <a:spLocks noGrp="1"/>
          </p:cNvSpPr>
          <p:nvPr>
            <p:ph type="ftr" sz="quarter" idx="11"/>
          </p:nvPr>
        </p:nvSpPr>
        <p:spPr/>
        <p:txBody>
          <a:bodyPr/>
          <a:lstStyle/>
          <a:p>
            <a:endParaRPr lang="ar-SA">
              <a:solidFill>
                <a:srgbClr val="DBF5F9">
                  <a:shade val="90000"/>
                </a:srgbClr>
              </a:solidFill>
            </a:endParaRPr>
          </a:p>
        </p:txBody>
      </p:sp>
      <p:sp>
        <p:nvSpPr>
          <p:cNvPr id="27" name="عنصر نائب لرقم الشريحة 26"/>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289726296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5" name="عنصر نائب للتذييل 4"/>
          <p:cNvSpPr>
            <a:spLocks noGrp="1"/>
          </p:cNvSpPr>
          <p:nvPr>
            <p:ph type="ftr" sz="quarter" idx="11"/>
          </p:nvPr>
        </p:nvSpPr>
        <p:spPr/>
        <p:txBody>
          <a:bodyPr/>
          <a:lstStyle/>
          <a:p>
            <a:endParaRPr lang="ar-SA">
              <a:solidFill>
                <a:srgbClr val="04617B">
                  <a:shade val="90000"/>
                </a:srgb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387607347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5" name="عنصر نائب للتذييل 4"/>
          <p:cNvSpPr>
            <a:spLocks noGrp="1"/>
          </p:cNvSpPr>
          <p:nvPr>
            <p:ph type="ftr" sz="quarter" idx="11"/>
          </p:nvPr>
        </p:nvSpPr>
        <p:spPr/>
        <p:txBody>
          <a:bodyPr/>
          <a:lstStyle/>
          <a:p>
            <a:endParaRPr lang="ar-SA">
              <a:solidFill>
                <a:srgbClr val="04617B">
                  <a:shade val="90000"/>
                </a:srgb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146639580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5" name="عنصر نائب للتذييل 4"/>
          <p:cNvSpPr>
            <a:spLocks noGrp="1"/>
          </p:cNvSpPr>
          <p:nvPr>
            <p:ph type="ftr" sz="quarter" idx="11"/>
          </p:nvPr>
        </p:nvSpPr>
        <p:spPr/>
        <p:txBody>
          <a:bodyPr/>
          <a:lstStyle/>
          <a:p>
            <a:endParaRPr lang="ar-SA">
              <a:solidFill>
                <a:srgbClr val="04617B">
                  <a:shade val="90000"/>
                </a:srgb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27275031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srgbClr val="DBF5F9">
                    <a:shade val="90000"/>
                  </a:srgbClr>
                </a:solidFill>
              </a:rPr>
              <a:pPr/>
              <a:t>06/04/36</a:t>
            </a:fld>
            <a:endParaRPr lang="ar-SA">
              <a:solidFill>
                <a:srgbClr val="DBF5F9">
                  <a:shade val="90000"/>
                </a:srgbClr>
              </a:solidFill>
            </a:endParaRPr>
          </a:p>
        </p:txBody>
      </p:sp>
      <p:sp>
        <p:nvSpPr>
          <p:cNvPr id="5" name="عنصر نائب للتذييل 4"/>
          <p:cNvSpPr>
            <a:spLocks noGrp="1"/>
          </p:cNvSpPr>
          <p:nvPr>
            <p:ph type="ftr" sz="quarter" idx="11"/>
          </p:nvPr>
        </p:nvSpPr>
        <p:spPr/>
        <p:txBody>
          <a:bodyPr/>
          <a:lstStyle/>
          <a:p>
            <a:endParaRPr lang="ar-SA">
              <a:solidFill>
                <a:srgbClr val="DBF5F9">
                  <a:shade val="90000"/>
                </a:srgb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406721581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6" name="عنصر نائب للتذييل 5"/>
          <p:cNvSpPr>
            <a:spLocks noGrp="1"/>
          </p:cNvSpPr>
          <p:nvPr>
            <p:ph type="ftr" sz="quarter" idx="11"/>
          </p:nvPr>
        </p:nvSpPr>
        <p:spPr/>
        <p:txBody>
          <a:bodyPr/>
          <a:lstStyle/>
          <a:p>
            <a:endParaRPr lang="ar-SA">
              <a:solidFill>
                <a:srgbClr val="04617B">
                  <a:shade val="90000"/>
                </a:srgb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61058956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8" name="عنصر نائب للتذييل 7"/>
          <p:cNvSpPr>
            <a:spLocks noGrp="1"/>
          </p:cNvSpPr>
          <p:nvPr>
            <p:ph type="ftr" sz="quarter" idx="11"/>
          </p:nvPr>
        </p:nvSpPr>
        <p:spPr/>
        <p:txBody>
          <a:bodyPr/>
          <a:lstStyle/>
          <a:p>
            <a:endParaRPr lang="ar-SA">
              <a:solidFill>
                <a:srgbClr val="04617B">
                  <a:shade val="90000"/>
                </a:srgbClr>
              </a:solidFill>
            </a:endParaRPr>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228813207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4" name="عنصر نائب للتذييل 3"/>
          <p:cNvSpPr>
            <a:spLocks noGrp="1"/>
          </p:cNvSpPr>
          <p:nvPr>
            <p:ph type="ftr" sz="quarter" idx="11"/>
          </p:nvPr>
        </p:nvSpPr>
        <p:spPr/>
        <p:txBody>
          <a:bodyPr/>
          <a:lstStyle/>
          <a:p>
            <a:endParaRPr lang="ar-SA">
              <a:solidFill>
                <a:srgbClr val="04617B">
                  <a:shade val="90000"/>
                </a:srgbClr>
              </a:solidFill>
            </a:endParaRPr>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250210939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3" name="عنصر نائب للتذييل 2"/>
          <p:cNvSpPr>
            <a:spLocks noGrp="1"/>
          </p:cNvSpPr>
          <p:nvPr>
            <p:ph type="ftr" sz="quarter" idx="11"/>
          </p:nvPr>
        </p:nvSpPr>
        <p:spPr/>
        <p:txBody>
          <a:bodyPr/>
          <a:lstStyle/>
          <a:p>
            <a:endParaRPr lang="ar-SA">
              <a:solidFill>
                <a:srgbClr val="04617B">
                  <a:shade val="90000"/>
                </a:srgbClr>
              </a:solidFill>
            </a:endParaRP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135105301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6" name="عنصر نائب للتذييل 5"/>
          <p:cNvSpPr>
            <a:spLocks noGrp="1"/>
          </p:cNvSpPr>
          <p:nvPr>
            <p:ph type="ftr" sz="quarter" idx="11"/>
          </p:nvPr>
        </p:nvSpPr>
        <p:spPr/>
        <p:txBody>
          <a:bodyPr/>
          <a:lstStyle/>
          <a:p>
            <a:endParaRPr lang="ar-SA">
              <a:solidFill>
                <a:srgbClr val="04617B">
                  <a:shade val="90000"/>
                </a:srgb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368031920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6" name="عنصر نائب للتذييل 5"/>
          <p:cNvSpPr>
            <a:spLocks noGrp="1"/>
          </p:cNvSpPr>
          <p:nvPr>
            <p:ph type="ftr" sz="quarter" idx="11"/>
          </p:nvPr>
        </p:nvSpPr>
        <p:spPr/>
        <p:txBody>
          <a:bodyPr/>
          <a:lstStyle/>
          <a:p>
            <a:endParaRPr lang="ar-SA">
              <a:solidFill>
                <a:srgbClr val="04617B">
                  <a:shade val="90000"/>
                </a:srgbClr>
              </a:solidFill>
            </a:endParaRPr>
          </a:p>
        </p:txBody>
      </p:sp>
      <p:sp>
        <p:nvSpPr>
          <p:cNvPr id="7" name="عنصر نائب لرقم الشريحة 6"/>
          <p:cNvSpPr>
            <a:spLocks noGrp="1"/>
          </p:cNvSpPr>
          <p:nvPr>
            <p:ph type="sldNum" sz="quarter" idx="12"/>
          </p:nvPr>
        </p:nvSpPr>
        <p:spPr>
          <a:xfrm>
            <a:off x="8077200" y="6356350"/>
            <a:ext cx="609600" cy="365125"/>
          </a:xfrm>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Tree>
    <p:extLst>
      <p:ext uri="{BB962C8B-B14F-4D97-AF65-F5344CB8AC3E}">
        <p14:creationId xmlns:p14="http://schemas.microsoft.com/office/powerpoint/2010/main" val="380296801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solidFill>
                <a:srgbClr val="04617B">
                  <a:shade val="90000"/>
                </a:srgbClr>
              </a:solidFill>
            </a:endParaRPr>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val="5852548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1772816"/>
            <a:ext cx="7632848" cy="3154710"/>
          </a:xfrm>
          <a:prstGeom prst="rect">
            <a:avLst/>
          </a:prstGeom>
        </p:spPr>
        <p:style>
          <a:lnRef idx="2">
            <a:schemeClr val="accent3"/>
          </a:lnRef>
          <a:fillRef idx="1001">
            <a:schemeClr val="lt1"/>
          </a:fillRef>
          <a:effectRef idx="0">
            <a:schemeClr val="accent3"/>
          </a:effectRef>
          <a:fontRef idx="minor">
            <a:schemeClr val="dk1"/>
          </a:fontRef>
        </p:style>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19900" b="1" spc="50" dirty="0" smtClean="0">
                <a:ln w="11430"/>
                <a:gradFill>
                  <a:gsLst>
                    <a:gs pos="25000">
                      <a:srgbClr val="009DD9">
                        <a:satMod val="155000"/>
                      </a:srgbClr>
                    </a:gs>
                    <a:gs pos="100000">
                      <a:srgbClr val="009DD9">
                        <a:shade val="45000"/>
                        <a:satMod val="165000"/>
                      </a:srgbClr>
                    </a:gs>
                  </a:gsLst>
                  <a:lin ang="5400000"/>
                </a:gradFill>
                <a:effectLst>
                  <a:outerShdw blurRad="76200" dist="50800" dir="5400000" algn="tl" rotWithShape="0">
                    <a:srgbClr val="000000">
                      <a:alpha val="65000"/>
                    </a:srgbClr>
                  </a:outerShdw>
                </a:effectLst>
              </a:rPr>
              <a:t>السياحة</a:t>
            </a:r>
            <a:endParaRPr lang="ar-SA" sz="5400" b="1" spc="50" dirty="0">
              <a:ln w="11430"/>
              <a:gradFill>
                <a:gsLst>
                  <a:gs pos="25000">
                    <a:srgbClr val="009DD9">
                      <a:satMod val="155000"/>
                    </a:srgbClr>
                  </a:gs>
                  <a:gs pos="100000">
                    <a:srgbClr val="009DD9">
                      <a:shade val="45000"/>
                      <a:satMod val="165000"/>
                    </a:srgb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49857560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764704"/>
            <a:ext cx="8856984" cy="5976664"/>
          </a:xfrm>
        </p:spPr>
        <p:txBody>
          <a:bodyPr>
            <a:normAutofit/>
          </a:bodyPr>
          <a:lstStyle/>
          <a:p>
            <a:pPr>
              <a:buClr>
                <a:srgbClr val="FF0000"/>
              </a:buClr>
              <a:buSzPct val="97000"/>
              <a:buFont typeface="Wingdings" pitchFamily="2" charset="2"/>
              <a:buChar char="v"/>
            </a:pPr>
            <a:r>
              <a:rPr lang="ar-SA" sz="2800" b="1" dirty="0" smtClean="0"/>
              <a:t>الحقبة الثانية : </a:t>
            </a:r>
          </a:p>
          <a:p>
            <a:pPr marL="0" indent="0">
              <a:buClr>
                <a:srgbClr val="FF0000"/>
              </a:buClr>
              <a:buSzPct val="97000"/>
              <a:buNone/>
            </a:pPr>
            <a:r>
              <a:rPr lang="ar-SA" sz="2800" b="1" dirty="0" smtClean="0"/>
              <a:t>وبداياتها </a:t>
            </a:r>
            <a:r>
              <a:rPr lang="ar-SA" sz="2800" b="1" dirty="0"/>
              <a:t>من عام (1840-1914م</a:t>
            </a:r>
            <a:r>
              <a:rPr lang="ar-SA" sz="2800" b="1" dirty="0" smtClean="0"/>
              <a:t>)</a:t>
            </a:r>
          </a:p>
          <a:p>
            <a:pPr marL="0" indent="0" algn="just">
              <a:buClr>
                <a:srgbClr val="FF0000"/>
              </a:buClr>
              <a:buSzPct val="97000"/>
              <a:buNone/>
            </a:pPr>
            <a:r>
              <a:rPr lang="ar-SA" sz="2800" b="1" dirty="0"/>
              <a:t> ، زاد انتقال البشر نتيجة </a:t>
            </a:r>
            <a:r>
              <a:rPr lang="ar-SA" sz="2800" b="1" dirty="0" smtClean="0"/>
              <a:t>تطور وسائل النقل المختلفة (القطار</a:t>
            </a:r>
            <a:r>
              <a:rPr lang="ar-SA" sz="2800" b="1" dirty="0"/>
              <a:t>، </a:t>
            </a:r>
            <a:r>
              <a:rPr lang="ar-SA" sz="2800" b="1" dirty="0" smtClean="0"/>
              <a:t>السيارة)، </a:t>
            </a:r>
            <a:r>
              <a:rPr lang="ar-SA" sz="2800" b="1" dirty="0"/>
              <a:t>وتطوّر سمة وسرعة المركبات، </a:t>
            </a:r>
            <a:r>
              <a:rPr lang="ar-SA" sz="2800" b="1" dirty="0">
                <a:solidFill>
                  <a:srgbClr val="FFC000"/>
                </a:solidFill>
              </a:rPr>
              <a:t>وتطوّر وسائل النقل البحري إلى السفن الكبيرة </a:t>
            </a:r>
            <a:r>
              <a:rPr lang="ar-SA" sz="2800" b="1" dirty="0" smtClean="0">
                <a:solidFill>
                  <a:srgbClr val="FFC000"/>
                </a:solidFill>
              </a:rPr>
              <a:t>العملاقة</a:t>
            </a:r>
            <a:r>
              <a:rPr lang="ar-SA" sz="2800" b="1" dirty="0" smtClean="0"/>
              <a:t>.</a:t>
            </a:r>
          </a:p>
          <a:p>
            <a:pPr marL="0" indent="0" algn="just">
              <a:buClr>
                <a:srgbClr val="FF0000"/>
              </a:buClr>
              <a:buSzPct val="97000"/>
              <a:buNone/>
            </a:pPr>
            <a:r>
              <a:rPr lang="ar-SA" sz="2800" b="1" dirty="0" smtClean="0"/>
              <a:t> </a:t>
            </a:r>
            <a:r>
              <a:rPr lang="ar-SA" sz="2800" b="1" dirty="0"/>
              <a:t>وبدأ تنظيم عمليات انتقال البشر، إذ قام بعض الأفراد باستثمار واستغلال ظواهر انتقال البشر التي زادت </a:t>
            </a:r>
            <a:r>
              <a:rPr lang="ar-SA" sz="2800" b="1" dirty="0">
                <a:solidFill>
                  <a:srgbClr val="FF0000"/>
                </a:solidFill>
              </a:rPr>
              <a:t>بتنظيم رحلات جماعية </a:t>
            </a:r>
            <a:r>
              <a:rPr lang="ar-SA" sz="2800" b="1" dirty="0"/>
              <a:t>لهم وكان من أشهرهم هو </a:t>
            </a:r>
            <a:r>
              <a:rPr lang="ar-SA" sz="2800" b="1" dirty="0">
                <a:solidFill>
                  <a:srgbClr val="FF0000"/>
                </a:solidFill>
              </a:rPr>
              <a:t>(توماس كوك الإنكليزي)، </a:t>
            </a:r>
            <a:r>
              <a:rPr lang="ar-SA" sz="2800" b="1" dirty="0"/>
              <a:t>إذ نظّم رحلات جماعية بالقطار داخل انكلترا والدول الأوربية ونظّم كذلك رحلات بحرية إلى أمريكا، وبهذه الرحلات، بدأت المفاهيم الجديدة للسياحة</a:t>
            </a:r>
          </a:p>
        </p:txBody>
      </p:sp>
    </p:spTree>
    <p:extLst>
      <p:ext uri="{BB962C8B-B14F-4D97-AF65-F5344CB8AC3E}">
        <p14:creationId xmlns:p14="http://schemas.microsoft.com/office/powerpoint/2010/main" val="273056763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1268760"/>
            <a:ext cx="8856984" cy="5400600"/>
          </a:xfrm>
        </p:spPr>
        <p:txBody>
          <a:bodyPr/>
          <a:lstStyle/>
          <a:p>
            <a:pPr marL="0" indent="0">
              <a:buNone/>
            </a:pPr>
            <a:r>
              <a:rPr lang="ar-SA" sz="3200" b="1" dirty="0" smtClean="0">
                <a:solidFill>
                  <a:srgbClr val="FF0000"/>
                </a:solidFill>
              </a:rPr>
              <a:t>سمات الحقبة الثانية:</a:t>
            </a:r>
            <a:endParaRPr lang="ar-SA" sz="3200" b="1" dirty="0">
              <a:solidFill>
                <a:srgbClr val="FF0000"/>
              </a:solidFill>
            </a:endParaRPr>
          </a:p>
          <a:p>
            <a:r>
              <a:rPr lang="ar-SA" sz="2800" b="1" dirty="0" smtClean="0"/>
              <a:t>تطوّر </a:t>
            </a:r>
            <a:r>
              <a:rPr lang="ar-SA" sz="2800" b="1" dirty="0"/>
              <a:t>وسائل النقل البرية، والبحرية، بظهور السيارات والقطارات والسفن الكبيرة. </a:t>
            </a:r>
          </a:p>
          <a:p>
            <a:r>
              <a:rPr lang="ar-SA" sz="2800" b="1" dirty="0" smtClean="0"/>
              <a:t>زيادة </a:t>
            </a:r>
            <a:r>
              <a:rPr lang="ar-SA" sz="2800" b="1" dirty="0"/>
              <a:t>أعداد المسافرين نسبياً. </a:t>
            </a:r>
          </a:p>
          <a:p>
            <a:r>
              <a:rPr lang="ar-SA" sz="2800" b="1" dirty="0" smtClean="0"/>
              <a:t>دخول </a:t>
            </a:r>
            <a:r>
              <a:rPr lang="ar-SA" sz="2800" b="1" dirty="0"/>
              <a:t>الطبقات الوسطى ضمن المسافرين.</a:t>
            </a:r>
          </a:p>
          <a:p>
            <a:r>
              <a:rPr lang="ar-SA" sz="2800" b="1" dirty="0" smtClean="0"/>
              <a:t>دخول </a:t>
            </a:r>
            <a:r>
              <a:rPr lang="ar-SA" sz="2800" b="1" dirty="0"/>
              <a:t>الوسطاء لتنظيم الرحلات وبدء ظهور شركات سياحية</a:t>
            </a:r>
            <a:r>
              <a:rPr lang="ar-SA" sz="2800" b="1" dirty="0" smtClean="0"/>
              <a:t>.</a:t>
            </a:r>
          </a:p>
          <a:p>
            <a:pPr marL="0" indent="0">
              <a:buNone/>
            </a:pPr>
            <a:r>
              <a:rPr lang="ar-SA" dirty="0" smtClean="0"/>
              <a:t> </a:t>
            </a:r>
            <a:endParaRPr lang="ar-SA" dirty="0"/>
          </a:p>
          <a:p>
            <a:pPr marL="0" indent="0">
              <a:buNone/>
            </a:pPr>
            <a:endParaRPr lang="ar-SA" dirty="0"/>
          </a:p>
        </p:txBody>
      </p:sp>
    </p:spTree>
    <p:extLst>
      <p:ext uri="{BB962C8B-B14F-4D97-AF65-F5344CB8AC3E}">
        <p14:creationId xmlns:p14="http://schemas.microsoft.com/office/powerpoint/2010/main" val="104432966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692696"/>
            <a:ext cx="8856984" cy="6048672"/>
          </a:xfrm>
        </p:spPr>
        <p:txBody>
          <a:bodyPr/>
          <a:lstStyle/>
          <a:p>
            <a:pPr marL="0" indent="0" algn="ctr">
              <a:buNone/>
            </a:pPr>
            <a:r>
              <a:rPr lang="ar-SA" sz="3200" b="1" dirty="0" smtClean="0">
                <a:solidFill>
                  <a:srgbClr val="FF0000"/>
                </a:solidFill>
              </a:rPr>
              <a:t>الحقبة </a:t>
            </a:r>
            <a:r>
              <a:rPr lang="ar-SA" sz="3200" b="1" dirty="0">
                <a:solidFill>
                  <a:srgbClr val="FF0000"/>
                </a:solidFill>
              </a:rPr>
              <a:t>الثالثة: </a:t>
            </a:r>
            <a:endParaRPr lang="ar-SA" sz="3200" b="1" dirty="0" smtClean="0">
              <a:solidFill>
                <a:srgbClr val="FF0000"/>
              </a:solidFill>
            </a:endParaRPr>
          </a:p>
          <a:p>
            <a:pPr marL="0" indent="0">
              <a:buNone/>
            </a:pPr>
            <a:r>
              <a:rPr lang="ar-SA" b="1" dirty="0" smtClean="0"/>
              <a:t>تبدأ </a:t>
            </a:r>
            <a:r>
              <a:rPr lang="ar-SA" b="1" dirty="0"/>
              <a:t>من (1914- إلى الآن) </a:t>
            </a:r>
          </a:p>
          <a:p>
            <a:pPr marL="0" indent="0">
              <a:buNone/>
            </a:pPr>
            <a:r>
              <a:rPr lang="ar-SA" dirty="0"/>
              <a:t> كان تحديد هذه الحقبة بسبب اختراع الطائرة والتي بدأ استعمالها للأغراض الحربية في الحرب العالمية الاولى سنة </a:t>
            </a:r>
            <a:r>
              <a:rPr lang="ar-SA" dirty="0" smtClean="0"/>
              <a:t>1914م </a:t>
            </a:r>
            <a:r>
              <a:rPr lang="ar-SA" dirty="0"/>
              <a:t>وانتهت 1919م</a:t>
            </a:r>
            <a:r>
              <a:rPr lang="ar-SA" dirty="0" smtClean="0"/>
              <a:t>.</a:t>
            </a:r>
          </a:p>
          <a:p>
            <a:pPr marL="0" indent="0">
              <a:buNone/>
            </a:pPr>
            <a:endParaRPr lang="ar-SA" dirty="0"/>
          </a:p>
          <a:p>
            <a:pPr algn="just"/>
            <a:r>
              <a:rPr lang="ar-SA" dirty="0"/>
              <a:t>إن </a:t>
            </a:r>
            <a:r>
              <a:rPr lang="ar-SA" b="1" dirty="0"/>
              <a:t>دخول الطائرات في مجال النقل المدني </a:t>
            </a:r>
            <a:r>
              <a:rPr lang="ar-SA" dirty="0"/>
              <a:t>لاسيما بعد تطور سرعتها، ووسائل الأمان بها، </a:t>
            </a:r>
            <a:r>
              <a:rPr lang="ar-SA" b="1" dirty="0"/>
              <a:t>أصبح لها الدور الأول في السّياحة، </a:t>
            </a:r>
            <a:endParaRPr lang="ar-SA" b="1" dirty="0" smtClean="0"/>
          </a:p>
          <a:p>
            <a:pPr algn="just"/>
            <a:r>
              <a:rPr lang="ar-SA" b="1" dirty="0" smtClean="0"/>
              <a:t>ظهور </a:t>
            </a:r>
            <a:r>
              <a:rPr lang="ar-SA" b="1" dirty="0"/>
              <a:t>الكثير من العلماء والمختصين في النشاط السّياحي </a:t>
            </a:r>
            <a:r>
              <a:rPr lang="ar-SA" dirty="0"/>
              <a:t>وأخضعوا النشاط للعِلم والدراسات وخصّصوا له الكليات والمعاهد، إلى أن وصلت إلى الف جامعة وكلية على مستوى العالم، ففي أمريكا مثلاً، كان هنالك (195) جامعة للدراسات السّياحيّة والفندقية، وكان في بريطانيا (45) جامعة، وفي استراليا (15) جامعة، وإيطاليا (35) جامعة، وكوريا الجنوبية (57) جامعة، بالإضافة إلى مراكز التدريب التي لا حصر </a:t>
            </a:r>
            <a:r>
              <a:rPr lang="ar-SA" dirty="0" smtClean="0"/>
              <a:t>لها.</a:t>
            </a:r>
            <a:endParaRPr lang="ar-SA" dirty="0"/>
          </a:p>
        </p:txBody>
      </p:sp>
    </p:spTree>
    <p:extLst>
      <p:ext uri="{BB962C8B-B14F-4D97-AF65-F5344CB8AC3E}">
        <p14:creationId xmlns:p14="http://schemas.microsoft.com/office/powerpoint/2010/main" val="280074645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631904"/>
          </a:xfrm>
        </p:spPr>
        <p:txBody>
          <a:bodyPr>
            <a:normAutofit/>
          </a:bodyPr>
          <a:lstStyle/>
          <a:p>
            <a:pPr marL="0" indent="0" algn="ctr">
              <a:buNone/>
            </a:pPr>
            <a:r>
              <a:rPr lang="ar-SA" sz="3200" b="1" dirty="0" smtClean="0">
                <a:solidFill>
                  <a:srgbClr val="FF0000"/>
                </a:solidFill>
              </a:rPr>
              <a:t>سمات الحقبة الثالثة:</a:t>
            </a:r>
          </a:p>
          <a:p>
            <a:pPr marL="0" indent="0" algn="ctr">
              <a:buNone/>
            </a:pPr>
            <a:endParaRPr lang="ar-SA" sz="3200" b="1" dirty="0" smtClean="0">
              <a:solidFill>
                <a:srgbClr val="FF0000"/>
              </a:solidFill>
            </a:endParaRPr>
          </a:p>
          <a:p>
            <a:r>
              <a:rPr lang="ar-SA" sz="2800" b="1" dirty="0" smtClean="0">
                <a:solidFill>
                  <a:schemeClr val="accent6">
                    <a:lumMod val="75000"/>
                  </a:schemeClr>
                </a:solidFill>
              </a:rPr>
              <a:t>وجود </a:t>
            </a:r>
            <a:r>
              <a:rPr lang="ar-SA" sz="2800" b="1" dirty="0">
                <a:solidFill>
                  <a:schemeClr val="accent6">
                    <a:lumMod val="75000"/>
                  </a:schemeClr>
                </a:solidFill>
              </a:rPr>
              <a:t>تطور هائل لوسائل النقل بكل أنواعها يهدف إلى خدمة النشاط السّياحي. </a:t>
            </a:r>
          </a:p>
          <a:p>
            <a:r>
              <a:rPr lang="ar-SA" sz="2800" b="1" dirty="0" smtClean="0">
                <a:solidFill>
                  <a:schemeClr val="accent6">
                    <a:lumMod val="75000"/>
                  </a:schemeClr>
                </a:solidFill>
              </a:rPr>
              <a:t>انتقال </a:t>
            </a:r>
            <a:r>
              <a:rPr lang="ar-SA" sz="2800" b="1" dirty="0">
                <a:solidFill>
                  <a:schemeClr val="accent6">
                    <a:lumMod val="75000"/>
                  </a:schemeClr>
                </a:solidFill>
              </a:rPr>
              <a:t>أعداد هائلة من البشر من دولهم إلى دولة أخرى. </a:t>
            </a:r>
          </a:p>
          <a:p>
            <a:r>
              <a:rPr lang="ar-SA" sz="2800" b="1" dirty="0" smtClean="0">
                <a:solidFill>
                  <a:schemeClr val="accent6">
                    <a:lumMod val="75000"/>
                  </a:schemeClr>
                </a:solidFill>
              </a:rPr>
              <a:t>إن </a:t>
            </a:r>
            <a:r>
              <a:rPr lang="ar-SA" sz="2800" b="1" dirty="0">
                <a:solidFill>
                  <a:schemeClr val="accent6">
                    <a:lumMod val="75000"/>
                  </a:schemeClr>
                </a:solidFill>
              </a:rPr>
              <a:t>السّياحة لم تعد قاصرة على الأغنياء فقط، بل أصبحت الطبقة الوسطى من البشر تمثل أغلب السائحين. </a:t>
            </a:r>
          </a:p>
          <a:p>
            <a:r>
              <a:rPr lang="ar-SA" sz="2800" b="1" dirty="0" smtClean="0">
                <a:solidFill>
                  <a:schemeClr val="accent6">
                    <a:lumMod val="75000"/>
                  </a:schemeClr>
                </a:solidFill>
              </a:rPr>
              <a:t>أصبحت </a:t>
            </a:r>
            <a:r>
              <a:rPr lang="ar-SA" sz="2800" b="1" dirty="0">
                <a:solidFill>
                  <a:schemeClr val="accent6">
                    <a:lumMod val="75000"/>
                  </a:schemeClr>
                </a:solidFill>
              </a:rPr>
              <a:t>السّياحة عِلم حديث وصناعة عملاقة لها أصولها وعلومها </a:t>
            </a:r>
            <a:r>
              <a:rPr lang="ar-SA" sz="2800" b="1" dirty="0" smtClean="0">
                <a:solidFill>
                  <a:schemeClr val="accent6">
                    <a:lumMod val="75000"/>
                  </a:schemeClr>
                </a:solidFill>
              </a:rPr>
              <a:t>المتقدمة.</a:t>
            </a:r>
            <a:endParaRPr lang="ar-SA" sz="2800" b="1" dirty="0">
              <a:solidFill>
                <a:schemeClr val="accent6">
                  <a:lumMod val="75000"/>
                </a:schemeClr>
              </a:solidFill>
            </a:endParaRPr>
          </a:p>
          <a:p>
            <a:endParaRPr lang="ar-SA" sz="3200" b="1" dirty="0">
              <a:solidFill>
                <a:srgbClr val="FF0000"/>
              </a:solidFill>
            </a:endParaRPr>
          </a:p>
        </p:txBody>
      </p:sp>
    </p:spTree>
    <p:extLst>
      <p:ext uri="{BB962C8B-B14F-4D97-AF65-F5344CB8AC3E}">
        <p14:creationId xmlns:p14="http://schemas.microsoft.com/office/powerpoint/2010/main" val="137546121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08688"/>
          </a:xfrm>
        </p:spPr>
        <p:txBody>
          <a:bodyPr>
            <a:normAutofit fontScale="90000"/>
          </a:bodyPr>
          <a:lstStyle/>
          <a:p>
            <a:pPr algn="ctr"/>
            <a:r>
              <a:rPr lang="ar-SA" b="1" dirty="0" smtClean="0"/>
              <a:t>فن الاتيكيت</a:t>
            </a:r>
            <a:endParaRPr lang="ar-SA" b="1" dirty="0"/>
          </a:p>
        </p:txBody>
      </p:sp>
      <p:sp>
        <p:nvSpPr>
          <p:cNvPr id="3" name="عنصر نائب للمحتوى 2"/>
          <p:cNvSpPr>
            <a:spLocks noGrp="1"/>
          </p:cNvSpPr>
          <p:nvPr>
            <p:ph idx="1"/>
          </p:nvPr>
        </p:nvSpPr>
        <p:spPr>
          <a:xfrm>
            <a:off x="457200" y="1268760"/>
            <a:ext cx="8229600" cy="5055840"/>
          </a:xfrm>
        </p:spPr>
        <p:txBody>
          <a:bodyPr>
            <a:normAutofit/>
          </a:bodyPr>
          <a:lstStyle/>
          <a:p>
            <a:endParaRPr lang="ar-SA" sz="2800" b="1" dirty="0" smtClean="0"/>
          </a:p>
          <a:p>
            <a:r>
              <a:rPr lang="ar-SA" sz="2800" b="1" dirty="0" smtClean="0"/>
              <a:t>اتيكيت العمل :</a:t>
            </a:r>
          </a:p>
          <a:p>
            <a:pPr marL="0" indent="0">
              <a:buNone/>
            </a:pPr>
            <a:endParaRPr lang="ar-SA" sz="2800" b="1" dirty="0" smtClean="0"/>
          </a:p>
          <a:p>
            <a:pPr marL="0" indent="0">
              <a:buNone/>
            </a:pPr>
            <a:r>
              <a:rPr lang="ar-SA" sz="2800" b="1" dirty="0">
                <a:solidFill>
                  <a:srgbClr val="FF0000"/>
                </a:solidFill>
              </a:rPr>
              <a:t>السؤال : </a:t>
            </a:r>
          </a:p>
          <a:p>
            <a:pPr marL="0" indent="0" algn="just">
              <a:buNone/>
            </a:pPr>
            <a:r>
              <a:rPr lang="ar-SA" sz="2800" b="1" dirty="0"/>
              <a:t>في كثير من الاوقات أتطوع للقيام بعمل كثير ،وتكون النتيجة أنني أنجز أغلب العمل ويقع الثناء والشكر على من قام بعمله وعلى الذين لم يقوموا بعملهم أيضاً.......فهل من اللائق أن أوضح الأمور؟</a:t>
            </a:r>
          </a:p>
          <a:p>
            <a:pPr marL="0" indent="0">
              <a:buNone/>
            </a:pPr>
            <a:endParaRPr lang="ar-SA" sz="2800" b="1" dirty="0"/>
          </a:p>
        </p:txBody>
      </p:sp>
    </p:spTree>
    <p:extLst>
      <p:ext uri="{BB962C8B-B14F-4D97-AF65-F5344CB8AC3E}">
        <p14:creationId xmlns:p14="http://schemas.microsoft.com/office/powerpoint/2010/main" val="275731503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631904"/>
          </a:xfrm>
        </p:spPr>
        <p:txBody>
          <a:bodyPr/>
          <a:lstStyle/>
          <a:p>
            <a:pPr marL="0" indent="0">
              <a:buNone/>
            </a:pPr>
            <a:r>
              <a:rPr lang="ar-SA" sz="3600" b="1" dirty="0">
                <a:solidFill>
                  <a:srgbClr val="FF0000"/>
                </a:solidFill>
              </a:rPr>
              <a:t>الجواب : </a:t>
            </a:r>
          </a:p>
          <a:p>
            <a:pPr marL="0" indent="0" algn="just">
              <a:buNone/>
            </a:pPr>
            <a:r>
              <a:rPr lang="ar-SA" sz="3200" b="1" dirty="0"/>
              <a:t>ليس  من اللائق التعليق على هذا الموقف ، لان التعليق لن يخدم الهدف ، وسيكون معنى ذلك انك تريد ان تبرز اهمية دورك وحدك ، وانك تريد الثناء لك وحدك ، والحل ان لا تحمل نفسك فقوق طاقتها وانجز الجزء الخاص بك في العمل بطريقة صحيحة.</a:t>
            </a:r>
          </a:p>
          <a:p>
            <a:pPr marL="0" indent="0" algn="just">
              <a:buNone/>
            </a:pPr>
            <a:r>
              <a:rPr lang="ar-SA" sz="3200" b="1" dirty="0"/>
              <a:t>واذا طلب منك المساعدة فلا تتردد </a:t>
            </a:r>
          </a:p>
          <a:p>
            <a:pPr marL="0" indent="0">
              <a:buNone/>
            </a:pPr>
            <a:endParaRPr lang="ar-SA" dirty="0"/>
          </a:p>
        </p:txBody>
      </p:sp>
    </p:spTree>
    <p:extLst>
      <p:ext uri="{BB962C8B-B14F-4D97-AF65-F5344CB8AC3E}">
        <p14:creationId xmlns:p14="http://schemas.microsoft.com/office/powerpoint/2010/main" val="390909084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908721"/>
            <a:ext cx="4860032" cy="5982366"/>
          </a:xfrm>
          <a:prstGeom prst="rect">
            <a:avLst/>
          </a:prstGeom>
          <a:ln>
            <a:noFill/>
          </a:ln>
          <a:effectLst>
            <a:softEdge rad="112500"/>
          </a:effectLst>
        </p:spPr>
      </p:pic>
      <p:pic>
        <p:nvPicPr>
          <p:cNvPr id="1026" name="Picture 2" descr="C:\Users\DELL\Desktop\images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124744"/>
            <a:ext cx="4572000" cy="57332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140276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935480"/>
            <a:ext cx="8229600" cy="2933680"/>
          </a:xfrm>
        </p:spPr>
        <p:txBody>
          <a:bodyPr>
            <a:normAutofit/>
          </a:bodyPr>
          <a:lstStyle/>
          <a:p>
            <a:pPr marL="0" indent="0" algn="just">
              <a:buNone/>
            </a:pPr>
            <a:r>
              <a:rPr lang="ar-SA" sz="3600" dirty="0"/>
              <a:t>يعود أصل كلمة السّياحة </a:t>
            </a:r>
            <a:r>
              <a:rPr lang="en-US" sz="3600" dirty="0" smtClean="0"/>
              <a:t>Tourism</a:t>
            </a:r>
            <a:r>
              <a:rPr lang="ar-SA" sz="3600" dirty="0" smtClean="0"/>
              <a:t> في </a:t>
            </a:r>
            <a:r>
              <a:rPr lang="ar-SA" sz="3600" dirty="0"/>
              <a:t>اللّغات الأوربية إلى الكلمات اليونانية </a:t>
            </a:r>
            <a:r>
              <a:rPr lang="ar-SA" sz="3600" dirty="0" smtClean="0"/>
              <a:t>“</a:t>
            </a:r>
            <a:r>
              <a:rPr lang="en-US" sz="3600" dirty="0" smtClean="0"/>
              <a:t> </a:t>
            </a:r>
            <a:r>
              <a:rPr lang="en-US" sz="3600" dirty="0" err="1" smtClean="0"/>
              <a:t>Tornos</a:t>
            </a:r>
            <a:r>
              <a:rPr lang="en-US" sz="3600" dirty="0"/>
              <a:t>" </a:t>
            </a:r>
            <a:r>
              <a:rPr lang="ar-SA" sz="3600" dirty="0"/>
              <a:t>وهو </a:t>
            </a:r>
            <a:r>
              <a:rPr lang="ar-SA" sz="3600" dirty="0" err="1"/>
              <a:t>إسم</a:t>
            </a:r>
            <a:r>
              <a:rPr lang="ar-SA" sz="3600" dirty="0"/>
              <a:t> الإله الذي يشبه شكل </a:t>
            </a:r>
            <a:r>
              <a:rPr lang="ar-SA" sz="3600" dirty="0" err="1"/>
              <a:t>الفرجال</a:t>
            </a:r>
            <a:r>
              <a:rPr lang="ar-SA" sz="3600" dirty="0"/>
              <a:t>، وأدخلت إلى اللغة اللاتينية ليقصد بها المسار الدائري. </a:t>
            </a:r>
          </a:p>
        </p:txBody>
      </p:sp>
    </p:spTree>
    <p:extLst>
      <p:ext uri="{BB962C8B-B14F-4D97-AF65-F5344CB8AC3E}">
        <p14:creationId xmlns:p14="http://schemas.microsoft.com/office/powerpoint/2010/main" val="389951771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6600" b="1" dirty="0" smtClean="0"/>
              <a:t>السياحة</a:t>
            </a:r>
            <a:endParaRPr lang="ar-SA" sz="6600" b="1" dirty="0"/>
          </a:p>
        </p:txBody>
      </p:sp>
      <p:sp>
        <p:nvSpPr>
          <p:cNvPr id="3" name="عنصر نائب للمحتوى 2"/>
          <p:cNvSpPr>
            <a:spLocks noGrp="1"/>
          </p:cNvSpPr>
          <p:nvPr>
            <p:ph idx="1"/>
          </p:nvPr>
        </p:nvSpPr>
        <p:spPr/>
        <p:txBody>
          <a:bodyPr>
            <a:normAutofit lnSpcReduction="10000"/>
          </a:bodyPr>
          <a:lstStyle/>
          <a:p>
            <a:r>
              <a:rPr lang="ar-SA" b="1" dirty="0" smtClean="0"/>
              <a:t>هي نشاط السفر بهدف الترفيه او العلاج او العمل , وتوفير الخدمات المتعلقة بها .                             </a:t>
            </a:r>
            <a:r>
              <a:rPr lang="ar-SA" b="1" dirty="0" smtClean="0">
                <a:solidFill>
                  <a:srgbClr val="FF0000"/>
                </a:solidFill>
              </a:rPr>
              <a:t>(منظمة السياحة العالمية)</a:t>
            </a:r>
          </a:p>
          <a:p>
            <a:endParaRPr lang="ar-SA" b="1" dirty="0"/>
          </a:p>
          <a:p>
            <a:r>
              <a:rPr lang="ar-SA" b="1" dirty="0" smtClean="0"/>
              <a:t>هي </a:t>
            </a:r>
            <a:r>
              <a:rPr lang="ar-SA" b="1" dirty="0"/>
              <a:t>مجموعة من التنقلات البشرية، والأنشطة المترتبة عليها، والناجمة عن ابتعاد الإنسان عن موطنه تحقيقاً لرغبة </a:t>
            </a:r>
            <a:r>
              <a:rPr lang="ar-SA" b="1" dirty="0" smtClean="0"/>
              <a:t>الانطلاق </a:t>
            </a:r>
            <a:r>
              <a:rPr lang="ar-SA" b="1" dirty="0"/>
              <a:t>والتغيير</a:t>
            </a:r>
            <a:r>
              <a:rPr lang="ar-SA" b="1" dirty="0" smtClean="0"/>
              <a:t>.</a:t>
            </a:r>
          </a:p>
          <a:p>
            <a:pPr marL="0" indent="0">
              <a:buNone/>
            </a:pPr>
            <a:r>
              <a:rPr lang="ar-SA" b="1" dirty="0">
                <a:solidFill>
                  <a:srgbClr val="FF0000"/>
                </a:solidFill>
              </a:rPr>
              <a:t> </a:t>
            </a:r>
            <a:r>
              <a:rPr lang="ar-SA" b="1" dirty="0" smtClean="0">
                <a:solidFill>
                  <a:srgbClr val="FF0000"/>
                </a:solidFill>
              </a:rPr>
              <a:t>                          (</a:t>
            </a:r>
            <a:r>
              <a:rPr lang="ar-SA" b="1" dirty="0">
                <a:solidFill>
                  <a:srgbClr val="FF0000"/>
                </a:solidFill>
              </a:rPr>
              <a:t>الأكاديمية الدولية </a:t>
            </a:r>
            <a:r>
              <a:rPr lang="ar-SA" b="1" dirty="0" smtClean="0">
                <a:solidFill>
                  <a:srgbClr val="FF0000"/>
                </a:solidFill>
              </a:rPr>
              <a:t>للسياحة)</a:t>
            </a:r>
          </a:p>
          <a:p>
            <a:endParaRPr lang="ar-SA" b="1" dirty="0"/>
          </a:p>
          <a:p>
            <a:endParaRPr lang="ar-SA" b="1" dirty="0" smtClean="0"/>
          </a:p>
          <a:p>
            <a:r>
              <a:rPr lang="ar-SA" b="1" dirty="0" smtClean="0"/>
              <a:t>ظاهرة </a:t>
            </a:r>
            <a:r>
              <a:rPr lang="ar-SA" b="1" dirty="0"/>
              <a:t>اجتماعية تشمل على انتقال أشخاص من نطاق إقامتهم المعتاد إلى نطاق أماكن أخرى داخل أو </a:t>
            </a:r>
            <a:r>
              <a:rPr lang="ar-SA" b="1" dirty="0" smtClean="0"/>
              <a:t>خارج دولهم.       </a:t>
            </a:r>
            <a:r>
              <a:rPr lang="ar-SA" b="1" dirty="0" smtClean="0">
                <a:solidFill>
                  <a:srgbClr val="FF0000"/>
                </a:solidFill>
              </a:rPr>
              <a:t>(شامل وليس جامع)</a:t>
            </a:r>
            <a:endParaRPr lang="ar-SA" b="1" dirty="0">
              <a:solidFill>
                <a:srgbClr val="FF0000"/>
              </a:solidFill>
            </a:endParaRPr>
          </a:p>
        </p:txBody>
      </p:sp>
    </p:spTree>
    <p:extLst>
      <p:ext uri="{BB962C8B-B14F-4D97-AF65-F5344CB8AC3E}">
        <p14:creationId xmlns:p14="http://schemas.microsoft.com/office/powerpoint/2010/main" val="193835457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764704"/>
            <a:ext cx="8712968" cy="5559896"/>
          </a:xfrm>
        </p:spPr>
        <p:txBody>
          <a:bodyPr>
            <a:normAutofit lnSpcReduction="10000"/>
          </a:bodyPr>
          <a:lstStyle/>
          <a:p>
            <a:pPr algn="ctr"/>
            <a:endParaRPr lang="ar-SA" b="1" dirty="0" smtClean="0"/>
          </a:p>
          <a:p>
            <a:pPr marL="0" indent="0" algn="ctr">
              <a:buNone/>
            </a:pPr>
            <a:r>
              <a:rPr lang="ar-SA" sz="2800" b="1" dirty="0" smtClean="0">
                <a:solidFill>
                  <a:srgbClr val="FF0000"/>
                </a:solidFill>
              </a:rPr>
              <a:t>المفهوم الحديث  </a:t>
            </a:r>
          </a:p>
          <a:p>
            <a:pPr marL="0" indent="0" algn="ctr">
              <a:buNone/>
            </a:pPr>
            <a:r>
              <a:rPr lang="ar-SA" sz="2800" b="1" dirty="0" smtClean="0"/>
              <a:t>هي </a:t>
            </a:r>
            <a:r>
              <a:rPr lang="ar-SA" sz="2800" b="1" dirty="0"/>
              <a:t>ظاهرة طبيعية من ظواهر العصر الحديث والاساس منها الحصول على الاستجمام وتغيير الجو والمحيط الذي يعيش فيه الانسان والوعي الثقافي المنبثق لتذوق جمال المشاهد الطبيعية ونشوة " الاستمتاع بجمال الطبيعة" . </a:t>
            </a:r>
            <a:r>
              <a:rPr lang="ar-SA" sz="2800" b="1" dirty="0" smtClean="0"/>
              <a:t>            </a:t>
            </a:r>
            <a:r>
              <a:rPr lang="ar-SA" sz="2800" dirty="0" smtClean="0"/>
              <a:t>(</a:t>
            </a:r>
            <a:r>
              <a:rPr lang="ar-SA" sz="2800" b="1" dirty="0" smtClean="0">
                <a:solidFill>
                  <a:srgbClr val="FF0000"/>
                </a:solidFill>
              </a:rPr>
              <a:t>جو بيير فو </a:t>
            </a:r>
            <a:r>
              <a:rPr lang="ar-SA" sz="2800" b="1" dirty="0" err="1" smtClean="0">
                <a:solidFill>
                  <a:srgbClr val="FF0000"/>
                </a:solidFill>
              </a:rPr>
              <a:t>لر</a:t>
            </a:r>
            <a:r>
              <a:rPr lang="ar-SA" sz="2800" b="1" dirty="0">
                <a:solidFill>
                  <a:srgbClr val="FF0000"/>
                </a:solidFill>
              </a:rPr>
              <a:t>) </a:t>
            </a:r>
            <a:r>
              <a:rPr lang="ar-SA" sz="2800" b="1" dirty="0" smtClean="0">
                <a:solidFill>
                  <a:srgbClr val="FF0000"/>
                </a:solidFill>
              </a:rPr>
              <a:t>عام 1905م</a:t>
            </a:r>
          </a:p>
          <a:p>
            <a:pPr marL="0" indent="0" algn="ctr">
              <a:buNone/>
            </a:pPr>
            <a:endParaRPr lang="ar-SA" sz="2800" b="1" dirty="0" smtClean="0">
              <a:solidFill>
                <a:srgbClr val="FF0000"/>
              </a:solidFill>
            </a:endParaRPr>
          </a:p>
          <a:p>
            <a:pPr marL="0" indent="0">
              <a:buNone/>
            </a:pPr>
            <a:r>
              <a:rPr lang="ar-SA" b="1" dirty="0">
                <a:solidFill>
                  <a:srgbClr val="FF0000"/>
                </a:solidFill>
              </a:rPr>
              <a:t>وهذا التعريف ينص ويؤكد على ما يلي:</a:t>
            </a:r>
          </a:p>
          <a:p>
            <a:pPr marL="0" indent="0">
              <a:buNone/>
            </a:pPr>
            <a:r>
              <a:rPr lang="ar-SA" b="1" dirty="0">
                <a:solidFill>
                  <a:srgbClr val="FF0000"/>
                </a:solidFill>
              </a:rPr>
              <a:t>1 - البعد الاجتماعي الناتج من زيادة في أوقات الفراغ وحاجة إلى الراحة والمتعة،  والتخفيف من ضغوط الحياة الحديثة، وإرهاق العمل.</a:t>
            </a:r>
          </a:p>
          <a:p>
            <a:pPr marL="0" indent="0">
              <a:buNone/>
            </a:pPr>
            <a:r>
              <a:rPr lang="ar-SA" b="1" dirty="0">
                <a:solidFill>
                  <a:srgbClr val="FF0000"/>
                </a:solidFill>
              </a:rPr>
              <a:t>2-  أهمية التطور التكنولوجي ودوره </a:t>
            </a:r>
            <a:r>
              <a:rPr lang="ar-SA" b="1" dirty="0" smtClean="0">
                <a:solidFill>
                  <a:srgbClr val="FF0000"/>
                </a:solidFill>
              </a:rPr>
              <a:t>ساهم </a:t>
            </a:r>
            <a:r>
              <a:rPr lang="ar-SA" b="1" dirty="0">
                <a:solidFill>
                  <a:srgbClr val="FF0000"/>
                </a:solidFill>
              </a:rPr>
              <a:t>في تطوير الاتصالات والمواصلات.</a:t>
            </a:r>
          </a:p>
          <a:p>
            <a:pPr marL="0" indent="0">
              <a:buNone/>
            </a:pPr>
            <a:r>
              <a:rPr lang="ar-SA" b="1" dirty="0">
                <a:solidFill>
                  <a:srgbClr val="FF0000"/>
                </a:solidFill>
              </a:rPr>
              <a:t>3- أهمية السياحة ودورها الفاعل في توطيد العلاقات الإنسانية بين الشعوب.</a:t>
            </a:r>
          </a:p>
          <a:p>
            <a:pPr marL="0" indent="0">
              <a:buNone/>
            </a:pPr>
            <a:endParaRPr lang="ar-SA" b="1" dirty="0">
              <a:solidFill>
                <a:srgbClr val="FF0000"/>
              </a:solidFill>
            </a:endParaRPr>
          </a:p>
        </p:txBody>
      </p:sp>
    </p:spTree>
    <p:extLst>
      <p:ext uri="{BB962C8B-B14F-4D97-AF65-F5344CB8AC3E}">
        <p14:creationId xmlns:p14="http://schemas.microsoft.com/office/powerpoint/2010/main" val="294246869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631904"/>
          </a:xfrm>
        </p:spPr>
        <p:txBody>
          <a:bodyPr/>
          <a:lstStyle/>
          <a:p>
            <a:pPr marL="0" indent="0" algn="ctr">
              <a:buNone/>
            </a:pPr>
            <a:r>
              <a:rPr lang="ar-SA" sz="2800" b="1" dirty="0" smtClean="0">
                <a:solidFill>
                  <a:srgbClr val="FF0000"/>
                </a:solidFill>
              </a:rPr>
              <a:t>التعريف </a:t>
            </a:r>
            <a:r>
              <a:rPr lang="ar-SA" sz="2800" b="1" dirty="0">
                <a:solidFill>
                  <a:srgbClr val="FF0000"/>
                </a:solidFill>
              </a:rPr>
              <a:t>الاقتصادي للسياحة</a:t>
            </a:r>
            <a:r>
              <a:rPr lang="ar-SA" sz="2800" b="1" dirty="0" smtClean="0">
                <a:solidFill>
                  <a:srgbClr val="FF0000"/>
                </a:solidFill>
              </a:rPr>
              <a:t>:</a:t>
            </a:r>
          </a:p>
          <a:p>
            <a:pPr marL="0" indent="0">
              <a:buNone/>
            </a:pPr>
            <a:r>
              <a:rPr lang="ar-SA" dirty="0" smtClean="0"/>
              <a:t>بأنها </a:t>
            </a:r>
            <a:r>
              <a:rPr lang="ar-SA" dirty="0"/>
              <a:t>"التفاعلات الاقتصادية المباشرة وغير المباشرة الناتجة عن وصول زوار إلى إقليم أو دولة بعيداً عن موطنهم الأصلي </a:t>
            </a:r>
            <a:r>
              <a:rPr lang="ar-SA" dirty="0" smtClean="0"/>
              <a:t>،والتي </a:t>
            </a:r>
            <a:r>
              <a:rPr lang="ar-SA" dirty="0"/>
              <a:t>توفر الخدمات التي يحتاجون إليها وتشبع حاجياتهم المختلفة طوال فترة إقامتهم</a:t>
            </a:r>
            <a:r>
              <a:rPr lang="ar-SA" dirty="0" smtClean="0"/>
              <a:t>".</a:t>
            </a:r>
          </a:p>
          <a:p>
            <a:pPr marL="0" indent="0">
              <a:buNone/>
            </a:pPr>
            <a:endParaRPr lang="ar-SA" dirty="0" smtClean="0"/>
          </a:p>
          <a:p>
            <a:r>
              <a:rPr lang="ar-SA" dirty="0" smtClean="0"/>
              <a:t>وهذا </a:t>
            </a:r>
            <a:r>
              <a:rPr lang="ar-SA" dirty="0"/>
              <a:t>التعريف </a:t>
            </a:r>
            <a:r>
              <a:rPr lang="ar-SA" dirty="0" smtClean="0"/>
              <a:t>ربط </a:t>
            </a:r>
            <a:r>
              <a:rPr lang="ar-SA" dirty="0"/>
              <a:t>بين السياحة من ناحية والإقامة غير الدائمة وغير المرتبطة بأي سعي للربح المادي من ناحية أخرى. </a:t>
            </a:r>
          </a:p>
          <a:p>
            <a:endParaRPr lang="ar-SA" dirty="0"/>
          </a:p>
        </p:txBody>
      </p:sp>
    </p:spTree>
    <p:extLst>
      <p:ext uri="{BB962C8B-B14F-4D97-AF65-F5344CB8AC3E}">
        <p14:creationId xmlns:p14="http://schemas.microsoft.com/office/powerpoint/2010/main" val="364638712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484784"/>
            <a:ext cx="8229600" cy="4839816"/>
          </a:xfrm>
        </p:spPr>
        <p:txBody>
          <a:bodyPr/>
          <a:lstStyle/>
          <a:p>
            <a:pPr marL="0" indent="0">
              <a:buNone/>
            </a:pPr>
            <a:r>
              <a:rPr lang="ar-SA" b="1" dirty="0" smtClean="0"/>
              <a:t>تعريف شامل السياحة :</a:t>
            </a:r>
          </a:p>
          <a:p>
            <a:pPr marL="0" indent="0">
              <a:buNone/>
            </a:pPr>
            <a:r>
              <a:rPr lang="ar-SA" b="1" dirty="0" smtClean="0">
                <a:solidFill>
                  <a:srgbClr val="FF0000"/>
                </a:solidFill>
              </a:rPr>
              <a:t>هي مجموعة العلاقات والظواهر التي تترتب مع السفر وعلى اقامة مؤقتة لشخص اجنبي في مكان ما طالما ان هذه الاقامة المؤقتة دائمة وطالما لم ترتبط هذه الاقامة بنشاط ينتج ربحا لهذا الاجنبي.</a:t>
            </a:r>
          </a:p>
          <a:p>
            <a:pPr marL="0" indent="0">
              <a:buNone/>
            </a:pPr>
            <a:r>
              <a:rPr lang="ar-SA" dirty="0"/>
              <a:t> </a:t>
            </a:r>
            <a:r>
              <a:rPr lang="ar-SA" b="1" dirty="0" smtClean="0"/>
              <a:t>الاستاذ السويسري 1959</a:t>
            </a:r>
            <a:r>
              <a:rPr lang="ar-SA" b="1" dirty="0" smtClean="0">
                <a:solidFill>
                  <a:srgbClr val="FF0000"/>
                </a:solidFill>
              </a:rPr>
              <a:t>(</a:t>
            </a:r>
            <a:r>
              <a:rPr lang="ar-SA" b="1" dirty="0" err="1" smtClean="0">
                <a:solidFill>
                  <a:srgbClr val="FF0000"/>
                </a:solidFill>
              </a:rPr>
              <a:t>هونز</a:t>
            </a:r>
            <a:r>
              <a:rPr lang="ar-SA" b="1" dirty="0" smtClean="0">
                <a:solidFill>
                  <a:srgbClr val="FF0000"/>
                </a:solidFill>
              </a:rPr>
              <a:t> يكير) </a:t>
            </a:r>
            <a:r>
              <a:rPr lang="ar-SA" b="1" dirty="0" smtClean="0"/>
              <a:t>رئيس </a:t>
            </a:r>
            <a:r>
              <a:rPr lang="ar-SA" b="1" dirty="0"/>
              <a:t>الجمعية الدولية لخبراء السياحة العالميين </a:t>
            </a:r>
          </a:p>
        </p:txBody>
      </p:sp>
    </p:spTree>
    <p:extLst>
      <p:ext uri="{BB962C8B-B14F-4D97-AF65-F5344CB8AC3E}">
        <p14:creationId xmlns:p14="http://schemas.microsoft.com/office/powerpoint/2010/main" val="211507795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08688"/>
          </a:xfrm>
        </p:spPr>
        <p:txBody>
          <a:bodyPr>
            <a:normAutofit fontScale="90000"/>
          </a:bodyPr>
          <a:lstStyle/>
          <a:p>
            <a:pPr algn="ctr"/>
            <a:r>
              <a:rPr lang="ar-SA" b="1" dirty="0" smtClean="0">
                <a:solidFill>
                  <a:srgbClr val="FF0000"/>
                </a:solidFill>
              </a:rPr>
              <a:t>نشأة السياحة وتطورها</a:t>
            </a:r>
            <a:endParaRPr lang="ar-SA" b="1" dirty="0">
              <a:solidFill>
                <a:srgbClr val="FF0000"/>
              </a:solidFill>
            </a:endParaRPr>
          </a:p>
        </p:txBody>
      </p:sp>
      <p:sp>
        <p:nvSpPr>
          <p:cNvPr id="3" name="عنصر نائب للمحتوى 2"/>
          <p:cNvSpPr>
            <a:spLocks noGrp="1"/>
          </p:cNvSpPr>
          <p:nvPr>
            <p:ph idx="1"/>
          </p:nvPr>
        </p:nvSpPr>
        <p:spPr/>
        <p:txBody>
          <a:bodyPr/>
          <a:lstStyle/>
          <a:p>
            <a:pPr marL="0" indent="0">
              <a:buNone/>
            </a:pPr>
            <a:r>
              <a:rPr lang="ar-SA" dirty="0" smtClean="0"/>
              <a:t>لم تكن السياحة وتطورها محل صدفة ، لابل ظهرت الى  الوجود كممارسة منذ </a:t>
            </a:r>
            <a:r>
              <a:rPr lang="ar-SA" dirty="0"/>
              <a:t>ظهور </a:t>
            </a:r>
            <a:r>
              <a:rPr lang="ar-SA" dirty="0" smtClean="0"/>
              <a:t>الانسان كونها </a:t>
            </a:r>
            <a:r>
              <a:rPr lang="ar-SA" dirty="0"/>
              <a:t>حاجة انسانية ونفسية </a:t>
            </a:r>
            <a:r>
              <a:rPr lang="ar-SA" dirty="0" smtClean="0"/>
              <a:t>واجتماعية.</a:t>
            </a:r>
            <a:endParaRPr lang="ar-SA" dirty="0"/>
          </a:p>
        </p:txBody>
      </p:sp>
      <p:pic>
        <p:nvPicPr>
          <p:cNvPr id="1026" name="Picture 2" descr="C:\Users\DELL\Desktop\stoneman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7664" y="2924944"/>
            <a:ext cx="4890840" cy="39330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7" name="Picture 3" descr="C:\Users\DELL\Desktop\homme-prehistorique-tautav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924944"/>
            <a:ext cx="4217664" cy="39330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492069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980728"/>
            <a:ext cx="9144000" cy="5877272"/>
          </a:xfrm>
          <a:prstGeom prst="rect">
            <a:avLst/>
          </a:prstGeom>
          <a:ln>
            <a:noFill/>
          </a:ln>
          <a:effectLst>
            <a:softEdge rad="112500"/>
          </a:effectLst>
        </p:spPr>
      </p:pic>
    </p:spTree>
    <p:extLst>
      <p:ext uri="{BB962C8B-B14F-4D97-AF65-F5344CB8AC3E}">
        <p14:creationId xmlns:p14="http://schemas.microsoft.com/office/powerpoint/2010/main" val="303431094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4704"/>
            <a:ext cx="8229600" cy="720080"/>
          </a:xfrm>
        </p:spPr>
        <p:txBody>
          <a:bodyPr>
            <a:normAutofit fontScale="90000"/>
          </a:bodyPr>
          <a:lstStyle/>
          <a:p>
            <a:pPr algn="ctr"/>
            <a:r>
              <a:rPr lang="ar-SA" sz="5400" b="1" dirty="0" smtClean="0"/>
              <a:t>الحقب الزمنية التي مرت بها السياحة</a:t>
            </a:r>
            <a:endParaRPr lang="ar-SA" sz="5400" b="1" dirty="0"/>
          </a:p>
        </p:txBody>
      </p:sp>
      <p:sp>
        <p:nvSpPr>
          <p:cNvPr id="3" name="عنصر نائب للمحتوى 2"/>
          <p:cNvSpPr>
            <a:spLocks noGrp="1"/>
          </p:cNvSpPr>
          <p:nvPr>
            <p:ph idx="1"/>
          </p:nvPr>
        </p:nvSpPr>
        <p:spPr>
          <a:xfrm>
            <a:off x="107504" y="1484784"/>
            <a:ext cx="8928992" cy="5256584"/>
          </a:xfrm>
        </p:spPr>
        <p:txBody>
          <a:bodyPr/>
          <a:lstStyle/>
          <a:p>
            <a:pPr>
              <a:buClr>
                <a:srgbClr val="FF0000"/>
              </a:buClr>
              <a:buSzPct val="97000"/>
              <a:buFont typeface="Wingdings" pitchFamily="2" charset="2"/>
              <a:buChar char="v"/>
            </a:pPr>
            <a:r>
              <a:rPr lang="ar-SA" b="1" dirty="0" smtClean="0"/>
              <a:t>الحقبة الأولى :</a:t>
            </a:r>
            <a:endParaRPr lang="ar-SA" b="1" dirty="0"/>
          </a:p>
          <a:p>
            <a:pPr marL="0" indent="0">
              <a:buClr>
                <a:srgbClr val="FF0000"/>
              </a:buClr>
              <a:buSzPct val="97000"/>
              <a:buNone/>
            </a:pPr>
            <a:r>
              <a:rPr lang="ar-SA" b="1" dirty="0" smtClean="0">
                <a:solidFill>
                  <a:srgbClr val="FF0000"/>
                </a:solidFill>
              </a:rPr>
              <a:t>تبدأ </a:t>
            </a:r>
            <a:r>
              <a:rPr lang="ar-SA" b="1" dirty="0">
                <a:solidFill>
                  <a:srgbClr val="FF0000"/>
                </a:solidFill>
              </a:rPr>
              <a:t>منذ ظهور الإنسان على وجه </a:t>
            </a:r>
            <a:r>
              <a:rPr lang="ar-SA" b="1" dirty="0" smtClean="0">
                <a:solidFill>
                  <a:srgbClr val="FF0000"/>
                </a:solidFill>
              </a:rPr>
              <a:t>الأرض </a:t>
            </a:r>
            <a:r>
              <a:rPr lang="ar-SA" b="1" dirty="0">
                <a:solidFill>
                  <a:srgbClr val="FF0000"/>
                </a:solidFill>
              </a:rPr>
              <a:t>حتى العام </a:t>
            </a:r>
            <a:r>
              <a:rPr lang="ar-SA" b="1" dirty="0" smtClean="0">
                <a:solidFill>
                  <a:srgbClr val="FF0000"/>
                </a:solidFill>
              </a:rPr>
              <a:t>1840م. الوسائل المستخدمة في الانتقال هي الوسائل البدائية (الدواب برا+ القوارب بحرا)</a:t>
            </a:r>
          </a:p>
          <a:p>
            <a:pPr marL="0" indent="0">
              <a:buClr>
                <a:srgbClr val="FF0000"/>
              </a:buClr>
              <a:buSzPct val="97000"/>
              <a:buNone/>
            </a:pPr>
            <a:endParaRPr lang="ar-SA" b="1" dirty="0" smtClean="0">
              <a:solidFill>
                <a:srgbClr val="FF0000"/>
              </a:solidFill>
            </a:endParaRPr>
          </a:p>
          <a:p>
            <a:pPr marL="0" indent="0">
              <a:buClr>
                <a:srgbClr val="FF0000"/>
              </a:buClr>
              <a:buSzPct val="97000"/>
              <a:buNone/>
            </a:pPr>
            <a:r>
              <a:rPr lang="ar-SA" b="1" dirty="0" smtClean="0">
                <a:solidFill>
                  <a:srgbClr val="FF0000"/>
                </a:solidFill>
              </a:rPr>
              <a:t>اهم السمات الحقبة : </a:t>
            </a:r>
          </a:p>
          <a:p>
            <a:pPr marL="514350" indent="-514350">
              <a:buClr>
                <a:srgbClr val="FF0000"/>
              </a:buClr>
              <a:buSzPct val="97000"/>
              <a:buFont typeface="+mj-lt"/>
              <a:buAutoNum type="arabicPeriod"/>
            </a:pPr>
            <a:r>
              <a:rPr lang="ar-SA" b="1" dirty="0" smtClean="0">
                <a:solidFill>
                  <a:srgbClr val="002060"/>
                </a:solidFill>
              </a:rPr>
              <a:t>وسائل النقل كانت بدائية (</a:t>
            </a:r>
            <a:r>
              <a:rPr lang="ar-SA" b="1" dirty="0" err="1" smtClean="0">
                <a:solidFill>
                  <a:srgbClr val="002060"/>
                </a:solidFill>
              </a:rPr>
              <a:t>برا+بحرا</a:t>
            </a:r>
            <a:r>
              <a:rPr lang="ar-SA" b="1" dirty="0" smtClean="0">
                <a:solidFill>
                  <a:srgbClr val="002060"/>
                </a:solidFill>
              </a:rPr>
              <a:t>)</a:t>
            </a:r>
          </a:p>
          <a:p>
            <a:pPr marL="514350" indent="-514350">
              <a:buClr>
                <a:srgbClr val="FF0000"/>
              </a:buClr>
              <a:buSzPct val="97000"/>
              <a:buFont typeface="+mj-lt"/>
              <a:buAutoNum type="arabicPeriod"/>
            </a:pPr>
            <a:r>
              <a:rPr lang="ar-SA" b="1" dirty="0" smtClean="0">
                <a:solidFill>
                  <a:srgbClr val="002060"/>
                </a:solidFill>
              </a:rPr>
              <a:t>الاعداد القليلة من البشر</a:t>
            </a:r>
          </a:p>
          <a:p>
            <a:pPr marL="514350" indent="-514350">
              <a:buClr>
                <a:srgbClr val="FF0000"/>
              </a:buClr>
              <a:buSzPct val="97000"/>
              <a:buFont typeface="+mj-lt"/>
              <a:buAutoNum type="arabicPeriod"/>
            </a:pPr>
            <a:r>
              <a:rPr lang="ar-SA" b="1" dirty="0" smtClean="0">
                <a:solidFill>
                  <a:srgbClr val="002060"/>
                </a:solidFill>
              </a:rPr>
              <a:t>اقتصار البشر على الاغنياء</a:t>
            </a:r>
          </a:p>
          <a:p>
            <a:pPr marL="514350" indent="-514350">
              <a:buClr>
                <a:srgbClr val="FF0000"/>
              </a:buClr>
              <a:buSzPct val="97000"/>
              <a:buFont typeface="+mj-lt"/>
              <a:buAutoNum type="arabicPeriod"/>
            </a:pPr>
            <a:r>
              <a:rPr lang="ar-SA" b="1" dirty="0" smtClean="0">
                <a:solidFill>
                  <a:srgbClr val="002060"/>
                </a:solidFill>
              </a:rPr>
              <a:t>انتقال الافراد على مسؤوليتهم .</a:t>
            </a:r>
          </a:p>
          <a:p>
            <a:pPr marL="0" indent="0">
              <a:buClr>
                <a:srgbClr val="FF0000"/>
              </a:buClr>
              <a:buSzPct val="97000"/>
              <a:buNone/>
            </a:pPr>
            <a:endParaRPr lang="ar-SA" b="1" dirty="0">
              <a:solidFill>
                <a:srgbClr val="FF0000"/>
              </a:solidFill>
            </a:endParaRPr>
          </a:p>
        </p:txBody>
      </p:sp>
    </p:spTree>
    <p:extLst>
      <p:ext uri="{BB962C8B-B14F-4D97-AF65-F5344CB8AC3E}">
        <p14:creationId xmlns:p14="http://schemas.microsoft.com/office/powerpoint/2010/main" val="160985250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810</Words>
  <Application>Microsoft Office PowerPoint</Application>
  <PresentationFormat>عرض على الشاشة (3:4)‏</PresentationFormat>
  <Paragraphs>67</Paragraphs>
  <Slides>16</Slides>
  <Notes>0</Notes>
  <HiddenSlides>0</HiddenSlides>
  <MMClips>0</MMClips>
  <ScaleCrop>false</ScaleCrop>
  <HeadingPairs>
    <vt:vector size="4" baseType="variant">
      <vt:variant>
        <vt:lpstr>نسق</vt:lpstr>
      </vt:variant>
      <vt:variant>
        <vt:i4>1</vt:i4>
      </vt:variant>
      <vt:variant>
        <vt:lpstr>عناوين الشرائح</vt:lpstr>
      </vt:variant>
      <vt:variant>
        <vt:i4>16</vt:i4>
      </vt:variant>
    </vt:vector>
  </HeadingPairs>
  <TitlesOfParts>
    <vt:vector size="17" baseType="lpstr">
      <vt:lpstr>تدفق</vt:lpstr>
      <vt:lpstr>عرض تقديمي في PowerPoint</vt:lpstr>
      <vt:lpstr>عرض تقديمي في PowerPoint</vt:lpstr>
      <vt:lpstr>السياحة</vt:lpstr>
      <vt:lpstr>عرض تقديمي في PowerPoint</vt:lpstr>
      <vt:lpstr>عرض تقديمي في PowerPoint</vt:lpstr>
      <vt:lpstr>عرض تقديمي في PowerPoint</vt:lpstr>
      <vt:lpstr>نشأة السياحة وتطورها</vt:lpstr>
      <vt:lpstr>عرض تقديمي في PowerPoint</vt:lpstr>
      <vt:lpstr>الحقب الزمنية التي مرت بها السياحة</vt:lpstr>
      <vt:lpstr>عرض تقديمي في PowerPoint</vt:lpstr>
      <vt:lpstr>عرض تقديمي في PowerPoint</vt:lpstr>
      <vt:lpstr>عرض تقديمي في PowerPoint</vt:lpstr>
      <vt:lpstr>عرض تقديمي في PowerPoint</vt:lpstr>
      <vt:lpstr>فن الاتيكيت</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DELL</cp:lastModifiedBy>
  <cp:revision>1</cp:revision>
  <dcterms:created xsi:type="dcterms:W3CDTF">2015-01-26T09:25:37Z</dcterms:created>
  <dcterms:modified xsi:type="dcterms:W3CDTF">2015-01-26T09:27:07Z</dcterms:modified>
</cp:coreProperties>
</file>